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7" r:id="rId2"/>
    <p:sldId id="258" r:id="rId3"/>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C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68" autoAdjust="0"/>
    <p:restoredTop sz="94660"/>
  </p:normalViewPr>
  <p:slideViewPr>
    <p:cSldViewPr snapToGrid="0">
      <p:cViewPr varScale="1">
        <p:scale>
          <a:sx n="65" d="100"/>
          <a:sy n="65" d="100"/>
        </p:scale>
        <p:origin x="25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E8F423E2-688F-44BE-8431-4EC553A65E7E}" type="datetimeFigureOut">
              <a:rPr kumimoji="1" lang="ja-JP" altLang="en-US" smtClean="0"/>
              <a:t>2021/1/13</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175DDDA1-9347-4AB1-B363-B22D5D28A62D}" type="slidenum">
              <a:rPr kumimoji="1" lang="ja-JP" altLang="en-US" smtClean="0"/>
              <a:t>‹#›</a:t>
            </a:fld>
            <a:endParaRPr kumimoji="1" lang="ja-JP" altLang="en-US"/>
          </a:p>
        </p:txBody>
      </p:sp>
    </p:spTree>
    <p:extLst>
      <p:ext uri="{BB962C8B-B14F-4D97-AF65-F5344CB8AC3E}">
        <p14:creationId xmlns:p14="http://schemas.microsoft.com/office/powerpoint/2010/main" val="2061157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5DDDA1-9347-4AB1-B363-B22D5D28A62D}" type="slidenum">
              <a:rPr kumimoji="1" lang="ja-JP" altLang="en-US" smtClean="0"/>
              <a:t>1</a:t>
            </a:fld>
            <a:endParaRPr kumimoji="1" lang="ja-JP" altLang="en-US"/>
          </a:p>
        </p:txBody>
      </p:sp>
    </p:spTree>
    <p:extLst>
      <p:ext uri="{BB962C8B-B14F-4D97-AF65-F5344CB8AC3E}">
        <p14:creationId xmlns:p14="http://schemas.microsoft.com/office/powerpoint/2010/main" val="421668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8E61EF4-9C40-4583-AF0C-91A43F612C2F}" type="datetimeFigureOut">
              <a:rPr kumimoji="1" lang="ja-JP" altLang="en-US" smtClean="0"/>
              <a:t>2021/1/13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84FF0F-797E-4536-B833-1DB67710DF47}" type="slidenum">
              <a:rPr kumimoji="1" lang="ja-JP" altLang="en-US" smtClean="0"/>
              <a:t>‹#›</a:t>
            </a:fld>
            <a:endParaRPr kumimoji="1" lang="ja-JP" altLang="en-US"/>
          </a:p>
        </p:txBody>
      </p:sp>
    </p:spTree>
    <p:extLst>
      <p:ext uri="{BB962C8B-B14F-4D97-AF65-F5344CB8AC3E}">
        <p14:creationId xmlns:p14="http://schemas.microsoft.com/office/powerpoint/2010/main" val="3305095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8E61EF4-9C40-4583-AF0C-91A43F612C2F}" type="datetimeFigureOut">
              <a:rPr kumimoji="1" lang="ja-JP" altLang="en-US" smtClean="0"/>
              <a:t>2021/1/13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84FF0F-797E-4536-B833-1DB67710DF47}" type="slidenum">
              <a:rPr kumimoji="1" lang="ja-JP" altLang="en-US" smtClean="0"/>
              <a:t>‹#›</a:t>
            </a:fld>
            <a:endParaRPr kumimoji="1" lang="ja-JP" altLang="en-US"/>
          </a:p>
        </p:txBody>
      </p:sp>
    </p:spTree>
    <p:extLst>
      <p:ext uri="{BB962C8B-B14F-4D97-AF65-F5344CB8AC3E}">
        <p14:creationId xmlns:p14="http://schemas.microsoft.com/office/powerpoint/2010/main" val="350478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8E61EF4-9C40-4583-AF0C-91A43F612C2F}" type="datetimeFigureOut">
              <a:rPr kumimoji="1" lang="ja-JP" altLang="en-US" smtClean="0"/>
              <a:t>2021/1/13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84FF0F-797E-4536-B833-1DB67710DF47}" type="slidenum">
              <a:rPr kumimoji="1" lang="ja-JP" altLang="en-US" smtClean="0"/>
              <a:t>‹#›</a:t>
            </a:fld>
            <a:endParaRPr kumimoji="1" lang="ja-JP" altLang="en-US"/>
          </a:p>
        </p:txBody>
      </p:sp>
    </p:spTree>
    <p:extLst>
      <p:ext uri="{BB962C8B-B14F-4D97-AF65-F5344CB8AC3E}">
        <p14:creationId xmlns:p14="http://schemas.microsoft.com/office/powerpoint/2010/main" val="91993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8E61EF4-9C40-4583-AF0C-91A43F612C2F}" type="datetimeFigureOut">
              <a:rPr kumimoji="1" lang="ja-JP" altLang="en-US" smtClean="0"/>
              <a:t>2021/1/13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84FF0F-797E-4536-B833-1DB67710DF47}" type="slidenum">
              <a:rPr kumimoji="1" lang="ja-JP" altLang="en-US" smtClean="0"/>
              <a:t>‹#›</a:t>
            </a:fld>
            <a:endParaRPr kumimoji="1" lang="ja-JP" altLang="en-US"/>
          </a:p>
        </p:txBody>
      </p:sp>
    </p:spTree>
    <p:extLst>
      <p:ext uri="{BB962C8B-B14F-4D97-AF65-F5344CB8AC3E}">
        <p14:creationId xmlns:p14="http://schemas.microsoft.com/office/powerpoint/2010/main" val="276219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8E61EF4-9C40-4583-AF0C-91A43F612C2F}" type="datetimeFigureOut">
              <a:rPr kumimoji="1" lang="ja-JP" altLang="en-US" smtClean="0"/>
              <a:t>2021/1/13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84FF0F-797E-4536-B833-1DB67710DF47}" type="slidenum">
              <a:rPr kumimoji="1" lang="ja-JP" altLang="en-US" smtClean="0"/>
              <a:t>‹#›</a:t>
            </a:fld>
            <a:endParaRPr kumimoji="1" lang="ja-JP" altLang="en-US"/>
          </a:p>
        </p:txBody>
      </p:sp>
    </p:spTree>
    <p:extLst>
      <p:ext uri="{BB962C8B-B14F-4D97-AF65-F5344CB8AC3E}">
        <p14:creationId xmlns:p14="http://schemas.microsoft.com/office/powerpoint/2010/main" val="1371804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8E61EF4-9C40-4583-AF0C-91A43F612C2F}" type="datetimeFigureOut">
              <a:rPr kumimoji="1" lang="ja-JP" altLang="en-US" smtClean="0"/>
              <a:t>2021/1/13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84FF0F-797E-4536-B833-1DB67710DF47}" type="slidenum">
              <a:rPr kumimoji="1" lang="ja-JP" altLang="en-US" smtClean="0"/>
              <a:t>‹#›</a:t>
            </a:fld>
            <a:endParaRPr kumimoji="1" lang="ja-JP" altLang="en-US"/>
          </a:p>
        </p:txBody>
      </p:sp>
    </p:spTree>
    <p:extLst>
      <p:ext uri="{BB962C8B-B14F-4D97-AF65-F5344CB8AC3E}">
        <p14:creationId xmlns:p14="http://schemas.microsoft.com/office/powerpoint/2010/main" val="7624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8E61EF4-9C40-4583-AF0C-91A43F612C2F}" type="datetimeFigureOut">
              <a:rPr kumimoji="1" lang="ja-JP" altLang="en-US" smtClean="0"/>
              <a:t>2021/1/13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A84FF0F-797E-4536-B833-1DB67710DF47}" type="slidenum">
              <a:rPr kumimoji="1" lang="ja-JP" altLang="en-US" smtClean="0"/>
              <a:t>‹#›</a:t>
            </a:fld>
            <a:endParaRPr kumimoji="1" lang="ja-JP" altLang="en-US"/>
          </a:p>
        </p:txBody>
      </p:sp>
    </p:spTree>
    <p:extLst>
      <p:ext uri="{BB962C8B-B14F-4D97-AF65-F5344CB8AC3E}">
        <p14:creationId xmlns:p14="http://schemas.microsoft.com/office/powerpoint/2010/main" val="1080634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8E61EF4-9C40-4583-AF0C-91A43F612C2F}" type="datetimeFigureOut">
              <a:rPr kumimoji="1" lang="ja-JP" altLang="en-US" smtClean="0"/>
              <a:t>2021/1/13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A84FF0F-797E-4536-B833-1DB67710DF47}" type="slidenum">
              <a:rPr kumimoji="1" lang="ja-JP" altLang="en-US" smtClean="0"/>
              <a:t>‹#›</a:t>
            </a:fld>
            <a:endParaRPr kumimoji="1" lang="ja-JP" altLang="en-US"/>
          </a:p>
        </p:txBody>
      </p:sp>
    </p:spTree>
    <p:extLst>
      <p:ext uri="{BB962C8B-B14F-4D97-AF65-F5344CB8AC3E}">
        <p14:creationId xmlns:p14="http://schemas.microsoft.com/office/powerpoint/2010/main" val="2994178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61EF4-9C40-4583-AF0C-91A43F612C2F}" type="datetimeFigureOut">
              <a:rPr kumimoji="1" lang="ja-JP" altLang="en-US" smtClean="0"/>
              <a:t>2021/1/13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A84FF0F-797E-4536-B833-1DB67710DF47}" type="slidenum">
              <a:rPr kumimoji="1" lang="ja-JP" altLang="en-US" smtClean="0"/>
              <a:t>‹#›</a:t>
            </a:fld>
            <a:endParaRPr kumimoji="1" lang="ja-JP" altLang="en-US"/>
          </a:p>
        </p:txBody>
      </p:sp>
    </p:spTree>
    <p:extLst>
      <p:ext uri="{BB962C8B-B14F-4D97-AF65-F5344CB8AC3E}">
        <p14:creationId xmlns:p14="http://schemas.microsoft.com/office/powerpoint/2010/main" val="50041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8E61EF4-9C40-4583-AF0C-91A43F612C2F}" type="datetimeFigureOut">
              <a:rPr kumimoji="1" lang="ja-JP" altLang="en-US" smtClean="0"/>
              <a:t>2021/1/13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84FF0F-797E-4536-B833-1DB67710DF47}" type="slidenum">
              <a:rPr kumimoji="1" lang="ja-JP" altLang="en-US" smtClean="0"/>
              <a:t>‹#›</a:t>
            </a:fld>
            <a:endParaRPr kumimoji="1" lang="ja-JP" altLang="en-US"/>
          </a:p>
        </p:txBody>
      </p:sp>
    </p:spTree>
    <p:extLst>
      <p:ext uri="{BB962C8B-B14F-4D97-AF65-F5344CB8AC3E}">
        <p14:creationId xmlns:p14="http://schemas.microsoft.com/office/powerpoint/2010/main" val="1671016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8E61EF4-9C40-4583-AF0C-91A43F612C2F}" type="datetimeFigureOut">
              <a:rPr kumimoji="1" lang="ja-JP" altLang="en-US" smtClean="0"/>
              <a:t>2021/1/13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84FF0F-797E-4536-B833-1DB67710DF47}" type="slidenum">
              <a:rPr kumimoji="1" lang="ja-JP" altLang="en-US" smtClean="0"/>
              <a:t>‹#›</a:t>
            </a:fld>
            <a:endParaRPr kumimoji="1" lang="ja-JP" altLang="en-US"/>
          </a:p>
        </p:txBody>
      </p:sp>
    </p:spTree>
    <p:extLst>
      <p:ext uri="{BB962C8B-B14F-4D97-AF65-F5344CB8AC3E}">
        <p14:creationId xmlns:p14="http://schemas.microsoft.com/office/powerpoint/2010/main" val="253157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8E61EF4-9C40-4583-AF0C-91A43F612C2F}" type="datetimeFigureOut">
              <a:rPr kumimoji="1" lang="ja-JP" altLang="en-US" smtClean="0"/>
              <a:t>2021/1/13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A84FF0F-797E-4536-B833-1DB67710DF47}" type="slidenum">
              <a:rPr kumimoji="1" lang="ja-JP" altLang="en-US" smtClean="0"/>
              <a:t>‹#›</a:t>
            </a:fld>
            <a:endParaRPr kumimoji="1" lang="ja-JP" altLang="en-US"/>
          </a:p>
        </p:txBody>
      </p:sp>
    </p:spTree>
    <p:extLst>
      <p:ext uri="{BB962C8B-B14F-4D97-AF65-F5344CB8AC3E}">
        <p14:creationId xmlns:p14="http://schemas.microsoft.com/office/powerpoint/2010/main" val="32906804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215832"/>
            <a:ext cx="6791326" cy="571542"/>
          </a:xfrm>
          <a:solidFill>
            <a:srgbClr val="92D050"/>
          </a:solidFill>
          <a:ln w="25400">
            <a:solidFill>
              <a:schemeClr val="tx1"/>
            </a:solidFill>
          </a:ln>
          <a:effectLst>
            <a:outerShdw dist="38100" dir="2700000" algn="tl" rotWithShape="0">
              <a:schemeClr val="bg1">
                <a:lumMod val="50000"/>
              </a:schemeClr>
            </a:outerShdw>
          </a:effectLst>
        </p:spPr>
        <p:txBody>
          <a:bodyPr>
            <a:normAutofit fontScale="90000"/>
          </a:bodyPr>
          <a:lstStyle/>
          <a:p>
            <a:pPr algn="ctr"/>
            <a:r>
              <a:rPr lang="ja-JP" altLang="en-US" sz="3575" b="1" dirty="0">
                <a:solidFill>
                  <a:schemeClr val="bg1"/>
                </a:solidFill>
                <a:latin typeface="ＭＳ 明朝" panose="02020609040205080304" pitchFamily="17" charset="-128"/>
                <a:ea typeface="ＭＳ 明朝" panose="02020609040205080304" pitchFamily="17" charset="-128"/>
              </a:rPr>
              <a:t>空調議連ＮＥＷＳ</a:t>
            </a:r>
          </a:p>
        </p:txBody>
      </p:sp>
      <p:sp>
        <p:nvSpPr>
          <p:cNvPr id="4" name="テキスト ボックス 3"/>
          <p:cNvSpPr txBox="1"/>
          <p:nvPr/>
        </p:nvSpPr>
        <p:spPr>
          <a:xfrm>
            <a:off x="642938" y="1"/>
            <a:ext cx="5572125" cy="253916"/>
          </a:xfrm>
          <a:prstGeom prst="rect">
            <a:avLst/>
          </a:prstGeom>
          <a:noFill/>
        </p:spPr>
        <p:txBody>
          <a:bodyPr wrap="square" rtlCol="0">
            <a:spAutoFit/>
          </a:bodyPr>
          <a:lstStyle/>
          <a:p>
            <a:pPr algn="ctr"/>
            <a:r>
              <a:rPr lang="ja-JP" altLang="en-US" sz="1050" dirty="0">
                <a:latin typeface="ＭＳ 明朝" panose="02020609040205080304" pitchFamily="17" charset="-128"/>
                <a:ea typeface="ＭＳ 明朝" panose="02020609040205080304" pitchFamily="17" charset="-128"/>
              </a:rPr>
              <a:t>空調と地球環境を考える議員連盟ＮＥＷＳ</a:t>
            </a:r>
          </a:p>
        </p:txBody>
      </p:sp>
      <p:sp>
        <p:nvSpPr>
          <p:cNvPr id="5" name="テキスト ボックス 4"/>
          <p:cNvSpPr txBox="1"/>
          <p:nvPr/>
        </p:nvSpPr>
        <p:spPr>
          <a:xfrm>
            <a:off x="5638800" y="1"/>
            <a:ext cx="1281112" cy="253916"/>
          </a:xfrm>
          <a:prstGeom prst="rect">
            <a:avLst/>
          </a:prstGeom>
          <a:noFill/>
        </p:spPr>
        <p:txBody>
          <a:bodyPr wrap="square" rtlCol="0">
            <a:spAutoFit/>
          </a:bodyPr>
          <a:lstStyle/>
          <a:p>
            <a:pPr algn="ctr"/>
            <a:r>
              <a:rPr lang="ja-JP" altLang="en-US" sz="1050" dirty="0">
                <a:latin typeface="ＭＳ 明朝" panose="02020609040205080304" pitchFamily="17" charset="-128"/>
                <a:ea typeface="ＭＳ 明朝" panose="02020609040205080304" pitchFamily="17" charset="-128"/>
              </a:rPr>
              <a:t>令和２年１２月</a:t>
            </a:r>
          </a:p>
        </p:txBody>
      </p:sp>
      <p:sp>
        <p:nvSpPr>
          <p:cNvPr id="6" name="テキスト ボックス 5"/>
          <p:cNvSpPr txBox="1"/>
          <p:nvPr/>
        </p:nvSpPr>
        <p:spPr>
          <a:xfrm>
            <a:off x="47776" y="6001270"/>
            <a:ext cx="6743549" cy="1077218"/>
          </a:xfrm>
          <a:prstGeom prst="rect">
            <a:avLst/>
          </a:prstGeom>
          <a:noFill/>
          <a:ln w="12700">
            <a:solidFill>
              <a:schemeClr val="tx1"/>
            </a:solidFill>
            <a:prstDash val="solid"/>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竹下亘共同代表</a:t>
            </a:r>
            <a:r>
              <a:rPr lang="ja-JP" altLang="en-US" sz="1600" dirty="0">
                <a:latin typeface="ＭＳ 明朝" panose="02020609040205080304" pitchFamily="17" charset="-128"/>
                <a:ea typeface="ＭＳ 明朝" panose="02020609040205080304" pitchFamily="17" charset="-128"/>
              </a:rPr>
              <a:t>挨拶概要</a:t>
            </a:r>
            <a:r>
              <a:rPr kumimoji="1" lang="en-US" altLang="ja-JP" sz="1600" dirty="0">
                <a:latin typeface="ＭＳ 明朝" panose="02020609040205080304" pitchFamily="17" charset="-128"/>
                <a:ea typeface="ＭＳ 明朝" panose="02020609040205080304" pitchFamily="17" charset="-128"/>
              </a:rPr>
              <a:t>】</a:t>
            </a:r>
          </a:p>
          <a:p>
            <a:r>
              <a:rPr lang="ja-JP" altLang="en-US" sz="1600" dirty="0">
                <a:latin typeface="ＭＳ 明朝" panose="02020609040205080304" pitchFamily="17" charset="-128"/>
                <a:ea typeface="ＭＳ 明朝" panose="02020609040205080304" pitchFamily="17" charset="-128"/>
              </a:rPr>
              <a:t>　フロンの問題について、これまで何回か議論をしてきたが、まだ完全に解決するには至っていない。安全、安心のためにどういう方向がよいか真剣に議論してすすめていきたい。</a:t>
            </a:r>
            <a:endParaRPr lang="en-US" altLang="ja-JP" sz="1600" dirty="0">
              <a:latin typeface="ＭＳ 明朝" panose="02020609040205080304" pitchFamily="17" charset="-128"/>
              <a:ea typeface="ＭＳ 明朝" panose="02020609040205080304" pitchFamily="17" charset="-128"/>
            </a:endParaRPr>
          </a:p>
        </p:txBody>
      </p:sp>
      <p:sp>
        <p:nvSpPr>
          <p:cNvPr id="11" name="テキスト ボックス 10"/>
          <p:cNvSpPr txBox="1"/>
          <p:nvPr/>
        </p:nvSpPr>
        <p:spPr>
          <a:xfrm>
            <a:off x="21198" y="7515569"/>
            <a:ext cx="4607951" cy="2308324"/>
          </a:xfrm>
          <a:prstGeom prst="rect">
            <a:avLst/>
          </a:prstGeom>
          <a:solidFill>
            <a:schemeClr val="accent6"/>
          </a:solidFill>
        </p:spPr>
        <p:txBody>
          <a:bodyPr wrap="square" rtlCol="0">
            <a:spAutoFit/>
          </a:bodyPr>
          <a:lstStyle/>
          <a:p>
            <a:r>
              <a:rPr lang="ja-JP" altLang="en-US" sz="1600" b="1" dirty="0">
                <a:latin typeface="+mj-ea"/>
                <a:ea typeface="+mj-ea"/>
              </a:rPr>
              <a:t>１．空調・冷凍設備産業の地位の向上</a:t>
            </a:r>
            <a:endParaRPr lang="en-US" altLang="ja-JP" sz="1600" b="1" dirty="0">
              <a:latin typeface="+mj-ea"/>
              <a:ea typeface="+mj-ea"/>
            </a:endParaRPr>
          </a:p>
          <a:p>
            <a:r>
              <a:rPr kumimoji="1" lang="ja-JP" altLang="en-US" sz="1600" b="1" dirty="0">
                <a:latin typeface="+mj-ea"/>
                <a:ea typeface="+mj-ea"/>
              </a:rPr>
              <a:t>２．空調・冷凍設備に係る施工品質の向上、技術</a:t>
            </a:r>
            <a:endParaRPr kumimoji="1" lang="en-US" altLang="ja-JP" sz="1600" b="1" dirty="0">
              <a:latin typeface="+mj-ea"/>
              <a:ea typeface="+mj-ea"/>
            </a:endParaRPr>
          </a:p>
          <a:p>
            <a:r>
              <a:rPr lang="ja-JP" altLang="en-US" sz="1600" b="1" dirty="0">
                <a:latin typeface="+mj-ea"/>
                <a:ea typeface="+mj-ea"/>
              </a:rPr>
              <a:t>　　</a:t>
            </a:r>
            <a:r>
              <a:rPr kumimoji="1" lang="ja-JP" altLang="en-US" sz="1600" b="1" dirty="0">
                <a:latin typeface="+mj-ea"/>
                <a:ea typeface="+mj-ea"/>
              </a:rPr>
              <a:t>者の育成・確保</a:t>
            </a:r>
            <a:endParaRPr kumimoji="1" lang="en-US" altLang="ja-JP" sz="1600" b="1" dirty="0">
              <a:latin typeface="+mj-ea"/>
              <a:ea typeface="+mj-ea"/>
            </a:endParaRPr>
          </a:p>
          <a:p>
            <a:r>
              <a:rPr lang="ja-JP" altLang="en-US" sz="1600" b="1" dirty="0">
                <a:latin typeface="+mj-ea"/>
                <a:ea typeface="+mj-ea"/>
              </a:rPr>
              <a:t>３．地球環境対策としての回収促進、回収冷媒の</a:t>
            </a:r>
            <a:endParaRPr lang="en-US" altLang="ja-JP" sz="1600" b="1" dirty="0">
              <a:latin typeface="+mj-ea"/>
              <a:ea typeface="+mj-ea"/>
            </a:endParaRPr>
          </a:p>
          <a:p>
            <a:r>
              <a:rPr lang="ja-JP" altLang="en-US" sz="1600" b="1" dirty="0">
                <a:latin typeface="+mj-ea"/>
                <a:ea typeface="+mj-ea"/>
              </a:rPr>
              <a:t>　　再生・再資源化の促進</a:t>
            </a:r>
            <a:endParaRPr lang="en-US" altLang="ja-JP" sz="1600" b="1" dirty="0">
              <a:latin typeface="+mj-ea"/>
              <a:ea typeface="+mj-ea"/>
            </a:endParaRPr>
          </a:p>
          <a:p>
            <a:r>
              <a:rPr kumimoji="1" lang="ja-JP" altLang="en-US" sz="1600" b="1" dirty="0">
                <a:latin typeface="+mj-ea"/>
                <a:ea typeface="+mj-ea"/>
              </a:rPr>
              <a:t>４．フロン排出抑制法の一層の周知・啓発</a:t>
            </a:r>
            <a:r>
              <a:rPr lang="ja-JP" altLang="ja-JP" sz="1600" b="1" dirty="0"/>
              <a:t>、実効</a:t>
            </a:r>
            <a:endParaRPr lang="en-US" altLang="ja-JP" sz="1600" b="1" dirty="0"/>
          </a:p>
          <a:p>
            <a:r>
              <a:rPr lang="ja-JP" altLang="en-US" sz="1600" b="1" dirty="0"/>
              <a:t>　　</a:t>
            </a:r>
            <a:r>
              <a:rPr lang="ja-JP" altLang="ja-JP" sz="1600" b="1" dirty="0"/>
              <a:t>性の向上</a:t>
            </a:r>
            <a:endParaRPr kumimoji="1" lang="en-US" altLang="ja-JP" sz="1600" b="1" dirty="0">
              <a:latin typeface="+mj-ea"/>
              <a:ea typeface="+mj-ea"/>
            </a:endParaRPr>
          </a:p>
          <a:p>
            <a:r>
              <a:rPr lang="ja-JP" altLang="en-US" sz="1600" b="1" dirty="0">
                <a:latin typeface="+mj-ea"/>
                <a:ea typeface="+mj-ea"/>
              </a:rPr>
              <a:t>５．漏えい防止を担う「技術的知見のある者」の一</a:t>
            </a:r>
            <a:endParaRPr lang="en-US" altLang="ja-JP" sz="1600" b="1" dirty="0">
              <a:latin typeface="+mj-ea"/>
              <a:ea typeface="+mj-ea"/>
            </a:endParaRPr>
          </a:p>
          <a:p>
            <a:r>
              <a:rPr lang="ja-JP" altLang="en-US" sz="1600" b="1" dirty="0">
                <a:latin typeface="+mj-ea"/>
                <a:ea typeface="+mj-ea"/>
              </a:rPr>
              <a:t>　　層の明確化</a:t>
            </a:r>
            <a:endParaRPr kumimoji="1" lang="ja-JP" altLang="en-US" sz="1600" b="1" dirty="0">
              <a:latin typeface="+mj-ea"/>
              <a:ea typeface="+mj-ea"/>
            </a:endParaRPr>
          </a:p>
        </p:txBody>
      </p:sp>
      <p:sp>
        <p:nvSpPr>
          <p:cNvPr id="12" name="テキスト ボックス 11"/>
          <p:cNvSpPr txBox="1"/>
          <p:nvPr/>
        </p:nvSpPr>
        <p:spPr>
          <a:xfrm>
            <a:off x="-16315" y="816430"/>
            <a:ext cx="6874315" cy="461665"/>
          </a:xfrm>
          <a:prstGeom prst="rect">
            <a:avLst/>
          </a:prstGeom>
          <a:noFill/>
        </p:spPr>
        <p:txBody>
          <a:bodyPr wrap="square" rtlCol="0">
            <a:spAutoFit/>
          </a:bodyPr>
          <a:lstStyle/>
          <a:p>
            <a:pPr algn="ctr"/>
            <a:r>
              <a:rPr kumimoji="1" lang="ja-JP" altLang="en-US" sz="2400" b="1" spc="300" dirty="0">
                <a:latin typeface="ＭＳ Ｐ明朝" panose="02020600040205080304" pitchFamily="18" charset="-128"/>
                <a:ea typeface="ＭＳ Ｐ明朝" panose="02020600040205080304" pitchFamily="18" charset="-128"/>
              </a:rPr>
              <a:t>空調と地球環境を考える議員連盟第</a:t>
            </a:r>
            <a:r>
              <a:rPr lang="ja-JP" altLang="en-US" sz="2400" b="1" spc="300" dirty="0">
                <a:latin typeface="ＭＳ Ｐ明朝" panose="02020600040205080304" pitchFamily="18" charset="-128"/>
                <a:ea typeface="ＭＳ Ｐ明朝" panose="02020600040205080304" pitchFamily="18" charset="-128"/>
              </a:rPr>
              <a:t>３</a:t>
            </a:r>
            <a:r>
              <a:rPr kumimoji="1" lang="ja-JP" altLang="en-US" sz="2400" b="1" spc="300" dirty="0">
                <a:latin typeface="ＭＳ Ｐ明朝" panose="02020600040205080304" pitchFamily="18" charset="-128"/>
                <a:ea typeface="ＭＳ Ｐ明朝" panose="02020600040205080304" pitchFamily="18" charset="-128"/>
              </a:rPr>
              <a:t>回総会</a:t>
            </a:r>
          </a:p>
        </p:txBody>
      </p:sp>
      <p:sp>
        <p:nvSpPr>
          <p:cNvPr id="14" name="テキスト ボックス 13"/>
          <p:cNvSpPr txBox="1"/>
          <p:nvPr/>
        </p:nvSpPr>
        <p:spPr>
          <a:xfrm>
            <a:off x="47776" y="7152050"/>
            <a:ext cx="6924673" cy="369332"/>
          </a:xfrm>
          <a:prstGeom prst="rect">
            <a:avLst/>
          </a:prstGeom>
          <a:noFill/>
        </p:spPr>
        <p:txBody>
          <a:bodyPr wrap="square" rtlCol="0">
            <a:spAutoFit/>
          </a:bodyPr>
          <a:lstStyle/>
          <a:p>
            <a:r>
              <a:rPr kumimoji="1" lang="ja-JP" altLang="en-US" b="1" dirty="0">
                <a:latin typeface="ＭＳ 明朝" panose="02020609040205080304" pitchFamily="17" charset="-128"/>
                <a:ea typeface="ＭＳ 明朝" panose="02020609040205080304" pitchFamily="17" charset="-128"/>
              </a:rPr>
              <a:t>日設連國松会長より以下要望を</a:t>
            </a:r>
            <a:r>
              <a:rPr lang="ja-JP" altLang="en-US" b="1" dirty="0">
                <a:latin typeface="ＭＳ 明朝" panose="02020609040205080304" pitchFamily="17" charset="-128"/>
                <a:ea typeface="ＭＳ 明朝" panose="02020609040205080304" pitchFamily="17" charset="-128"/>
              </a:rPr>
              <a:t>聴取。</a:t>
            </a:r>
            <a:endParaRPr kumimoji="1" lang="ja-JP" altLang="en-US" b="1" dirty="0">
              <a:latin typeface="ＭＳ 明朝" panose="02020609040205080304" pitchFamily="17" charset="-128"/>
              <a:ea typeface="ＭＳ 明朝" panose="02020609040205080304" pitchFamily="17" charset="-128"/>
            </a:endParaRPr>
          </a:p>
        </p:txBody>
      </p:sp>
      <p:sp>
        <p:nvSpPr>
          <p:cNvPr id="9" name="テキスト ボックス 8"/>
          <p:cNvSpPr txBox="1"/>
          <p:nvPr/>
        </p:nvSpPr>
        <p:spPr>
          <a:xfrm>
            <a:off x="-1" y="1268611"/>
            <a:ext cx="6857999" cy="1569660"/>
          </a:xfrm>
          <a:prstGeom prst="rect">
            <a:avLst/>
          </a:prstGeom>
          <a:noFill/>
        </p:spPr>
        <p:txBody>
          <a:bodyPr wrap="square" rtlCol="0">
            <a:spAutoFit/>
          </a:bodyPr>
          <a:lstStyle/>
          <a:p>
            <a:r>
              <a:rPr lang="ja-JP" altLang="en-US" sz="1600" dirty="0">
                <a:latin typeface="ＭＳ Ｐ明朝" panose="02020600040205080304" pitchFamily="18" charset="-128"/>
                <a:ea typeface="ＭＳ Ｐ明朝" panose="02020600040205080304" pitchFamily="18" charset="-128"/>
              </a:rPr>
              <a:t>　竹下亘共同代表、塩谷立代表代行をはじめ多くの議員出席の下、</a:t>
            </a:r>
            <a:r>
              <a:rPr lang="en-US" altLang="ja-JP" sz="1600" dirty="0">
                <a:latin typeface="ＭＳ Ｐ明朝" panose="02020600040205080304" pitchFamily="18" charset="-128"/>
                <a:ea typeface="ＭＳ Ｐ明朝" panose="02020600040205080304" pitchFamily="18" charset="-128"/>
              </a:rPr>
              <a:t>11</a:t>
            </a:r>
            <a:r>
              <a:rPr lang="ja-JP" altLang="en-US" sz="1600" dirty="0">
                <a:latin typeface="ＭＳ Ｐ明朝" panose="02020600040205080304" pitchFamily="18" charset="-128"/>
                <a:ea typeface="ＭＳ Ｐ明朝" panose="02020600040205080304" pitchFamily="18" charset="-128"/>
              </a:rPr>
              <a:t>月</a:t>
            </a:r>
            <a:r>
              <a:rPr lang="en-US" altLang="ja-JP" sz="1600" dirty="0">
                <a:latin typeface="ＭＳ Ｐ明朝" panose="02020600040205080304" pitchFamily="18" charset="-128"/>
                <a:ea typeface="ＭＳ Ｐ明朝" panose="02020600040205080304" pitchFamily="18" charset="-128"/>
              </a:rPr>
              <a:t>18</a:t>
            </a:r>
            <a:r>
              <a:rPr lang="ja-JP" altLang="en-US" sz="1600" dirty="0">
                <a:latin typeface="ＭＳ Ｐ明朝" panose="02020600040205080304" pitchFamily="18" charset="-128"/>
                <a:ea typeface="ＭＳ Ｐ明朝" panose="02020600040205080304" pitchFamily="18" charset="-128"/>
              </a:rPr>
              <a:t>日（水）自民党本部にて、</a:t>
            </a:r>
            <a:r>
              <a:rPr lang="en-US" altLang="ja-JP" sz="1600" dirty="0">
                <a:latin typeface="ＭＳ Ｐ明朝" panose="02020600040205080304" pitchFamily="18" charset="-128"/>
                <a:ea typeface="ＭＳ Ｐ明朝" panose="02020600040205080304" pitchFamily="18" charset="-128"/>
              </a:rPr>
              <a:t>『</a:t>
            </a:r>
            <a:r>
              <a:rPr lang="ja-JP" altLang="en-US" sz="1600" dirty="0">
                <a:latin typeface="ＭＳ Ｐ明朝" panose="02020600040205080304" pitchFamily="18" charset="-128"/>
                <a:ea typeface="ＭＳ Ｐ明朝" panose="02020600040205080304" pitchFamily="18" charset="-128"/>
              </a:rPr>
              <a:t>空調と地球環境を考える議員連盟</a:t>
            </a:r>
            <a:r>
              <a:rPr lang="en-US" altLang="ja-JP" sz="1600" dirty="0">
                <a:latin typeface="ＭＳ Ｐ明朝" panose="02020600040205080304" pitchFamily="18" charset="-128"/>
                <a:ea typeface="ＭＳ Ｐ明朝" panose="02020600040205080304" pitchFamily="18" charset="-128"/>
              </a:rPr>
              <a:t>』</a:t>
            </a:r>
            <a:r>
              <a:rPr lang="ja-JP" altLang="en-US" sz="1600" dirty="0">
                <a:latin typeface="ＭＳ Ｐ明朝" panose="02020600040205080304" pitchFamily="18" charset="-128"/>
                <a:ea typeface="ＭＳ Ｐ明朝" panose="02020600040205080304" pitchFamily="18" charset="-128"/>
              </a:rPr>
              <a:t>第３回総会が行われました。</a:t>
            </a:r>
            <a:endParaRPr lang="en-US" altLang="ja-JP" sz="1600" dirty="0">
              <a:latin typeface="ＭＳ Ｐ明朝" panose="02020600040205080304" pitchFamily="18" charset="-128"/>
              <a:ea typeface="ＭＳ Ｐ明朝" panose="02020600040205080304" pitchFamily="18" charset="-128"/>
            </a:endParaRPr>
          </a:p>
          <a:p>
            <a:r>
              <a:rPr lang="en-US" altLang="ja-JP" sz="1600" dirty="0">
                <a:latin typeface="ＭＳ Ｐ明朝" panose="02020600040205080304" pitchFamily="18" charset="-128"/>
                <a:ea typeface="ＭＳ Ｐ明朝" panose="02020600040205080304" pitchFamily="18" charset="-128"/>
              </a:rPr>
              <a:t> </a:t>
            </a:r>
            <a:r>
              <a:rPr lang="ja-JP" altLang="en-US" sz="1600" dirty="0">
                <a:latin typeface="ＭＳ Ｐ明朝" panose="02020600040205080304" pitchFamily="18" charset="-128"/>
                <a:ea typeface="ＭＳ Ｐ明朝" panose="02020600040205080304" pitchFamily="18" charset="-128"/>
              </a:rPr>
              <a:t>　総会で、日本冷凍空調設備工業連合会（以下「日設連」）　國松会長より要望を聴収しました。また、堀内詔子環境副大臣をはじめ経済産業省、国土交通省よりご出席いただき説明を受け、熱心な議論と成果が得られました（詳細次項）。</a:t>
            </a:r>
            <a:endParaRPr lang="en-US" altLang="ja-JP" sz="1600" dirty="0">
              <a:latin typeface="ＭＳ Ｐ明朝" panose="02020600040205080304" pitchFamily="18" charset="-128"/>
              <a:ea typeface="ＭＳ Ｐ明朝" panose="02020600040205080304" pitchFamily="18" charset="-128"/>
            </a:endParaRPr>
          </a:p>
        </p:txBody>
      </p:sp>
      <p:pic>
        <p:nvPicPr>
          <p:cNvPr id="15" name="図 14"/>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3407" t="2773" r="18100"/>
          <a:stretch/>
        </p:blipFill>
        <p:spPr>
          <a:xfrm>
            <a:off x="4646203" y="7145490"/>
            <a:ext cx="2126178" cy="2348405"/>
          </a:xfrm>
          <a:prstGeom prst="rect">
            <a:avLst/>
          </a:prstGeom>
        </p:spPr>
      </p:pic>
      <p:pic>
        <p:nvPicPr>
          <p:cNvPr id="20" name="図 19"/>
          <p:cNvPicPr>
            <a:picLocks noChangeAspect="1"/>
          </p:cNvPicPr>
          <p:nvPr/>
        </p:nvPicPr>
        <p:blipFill rotWithShape="1">
          <a:blip r:embed="rId5" cstate="print">
            <a:extLst>
              <a:ext uri="{28A0092B-C50C-407E-A947-70E740481C1C}">
                <a14:useLocalDpi xmlns:a14="http://schemas.microsoft.com/office/drawing/2010/main" val="0"/>
              </a:ext>
            </a:extLst>
          </a:blip>
          <a:srcRect l="40179" t="1431" r="28651" b="659"/>
          <a:stretch/>
        </p:blipFill>
        <p:spPr>
          <a:xfrm>
            <a:off x="3979812" y="2781068"/>
            <a:ext cx="1330742" cy="2832587"/>
          </a:xfrm>
          <a:prstGeom prst="rect">
            <a:avLst/>
          </a:prstGeom>
        </p:spPr>
      </p:pic>
      <p:pic>
        <p:nvPicPr>
          <p:cNvPr id="24" name="図 23"/>
          <p:cNvPicPr>
            <a:picLocks noChangeAspect="1"/>
          </p:cNvPicPr>
          <p:nvPr/>
        </p:nvPicPr>
        <p:blipFill rotWithShape="1">
          <a:blip r:embed="rId6" cstate="print">
            <a:extLst>
              <a:ext uri="{28A0092B-C50C-407E-A947-70E740481C1C}">
                <a14:useLocalDpi xmlns:a14="http://schemas.microsoft.com/office/drawing/2010/main" val="0"/>
              </a:ext>
            </a:extLst>
          </a:blip>
          <a:srcRect l="42254" r="31000"/>
          <a:stretch/>
        </p:blipFill>
        <p:spPr>
          <a:xfrm>
            <a:off x="5449229" y="2781069"/>
            <a:ext cx="1168582" cy="2832586"/>
          </a:xfrm>
          <a:prstGeom prst="rect">
            <a:avLst/>
          </a:prstGeom>
        </p:spPr>
      </p:pic>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32" y="2771190"/>
            <a:ext cx="3801299" cy="2850975"/>
          </a:xfrm>
          <a:prstGeom prst="rect">
            <a:avLst/>
          </a:prstGeom>
        </p:spPr>
      </p:pic>
      <p:sp>
        <p:nvSpPr>
          <p:cNvPr id="13" name="正方形/長方形 12"/>
          <p:cNvSpPr/>
          <p:nvPr/>
        </p:nvSpPr>
        <p:spPr>
          <a:xfrm>
            <a:off x="0" y="5642279"/>
            <a:ext cx="3864921" cy="276999"/>
          </a:xfrm>
          <a:prstGeom prst="rect">
            <a:avLst/>
          </a:prstGeom>
        </p:spPr>
        <p:txBody>
          <a:bodyPr wrap="square">
            <a:spAutoFit/>
          </a:bodyPr>
          <a:lstStyle/>
          <a:p>
            <a:pPr>
              <a:spcAft>
                <a:spcPts val="0"/>
              </a:spcAft>
            </a:pPr>
            <a:r>
              <a:rPr lang="ja-JP" altLang="en-US" sz="1200" kern="100" dirty="0">
                <a:latin typeface="+mj-ea"/>
                <a:ea typeface="+mj-ea"/>
                <a:cs typeface="Courier New" panose="02070309020205020404" pitchFamily="49" charset="0"/>
              </a:rPr>
              <a:t>右から塩谷代表代行、竹下共同代表、井林事務局長</a:t>
            </a:r>
            <a:endParaRPr lang="ja-JP" altLang="ja-JP" sz="1200" kern="100" dirty="0">
              <a:latin typeface="+mj-ea"/>
              <a:ea typeface="+mj-ea"/>
              <a:cs typeface="Courier New" panose="02070309020205020404" pitchFamily="49" charset="0"/>
            </a:endParaRPr>
          </a:p>
        </p:txBody>
      </p:sp>
      <p:sp>
        <p:nvSpPr>
          <p:cNvPr id="16" name="テキスト ボックス 15"/>
          <p:cNvSpPr txBox="1"/>
          <p:nvPr/>
        </p:nvSpPr>
        <p:spPr>
          <a:xfrm>
            <a:off x="3864921" y="5660088"/>
            <a:ext cx="1516703" cy="276999"/>
          </a:xfrm>
          <a:prstGeom prst="rect">
            <a:avLst/>
          </a:prstGeom>
          <a:noFill/>
        </p:spPr>
        <p:txBody>
          <a:bodyPr wrap="square" rtlCol="0">
            <a:spAutoFit/>
          </a:bodyPr>
          <a:lstStyle/>
          <a:p>
            <a:pPr algn="ctr"/>
            <a:r>
              <a:rPr kumimoji="1" lang="ja-JP" altLang="en-US" sz="1200" dirty="0"/>
              <a:t>竹下亘　共同代表</a:t>
            </a:r>
          </a:p>
        </p:txBody>
      </p:sp>
      <p:sp>
        <p:nvSpPr>
          <p:cNvPr id="17" name="テキスト ボックス 16"/>
          <p:cNvSpPr txBox="1"/>
          <p:nvPr/>
        </p:nvSpPr>
        <p:spPr>
          <a:xfrm>
            <a:off x="5535897" y="5583298"/>
            <a:ext cx="954108" cy="461665"/>
          </a:xfrm>
          <a:prstGeom prst="rect">
            <a:avLst/>
          </a:prstGeom>
          <a:noFill/>
        </p:spPr>
        <p:txBody>
          <a:bodyPr wrap="none" rtlCol="0">
            <a:spAutoFit/>
          </a:bodyPr>
          <a:lstStyle/>
          <a:p>
            <a:pPr algn="ctr"/>
            <a:r>
              <a:rPr kumimoji="1" lang="ja-JP" altLang="en-US" sz="1200" dirty="0"/>
              <a:t>堀内詔子</a:t>
            </a:r>
            <a:endParaRPr kumimoji="1" lang="en-US" altLang="ja-JP" sz="1200" dirty="0"/>
          </a:p>
          <a:p>
            <a:pPr algn="ctr"/>
            <a:r>
              <a:rPr kumimoji="1" lang="ja-JP" altLang="en-US" sz="1200" dirty="0"/>
              <a:t>環境副大臣</a:t>
            </a:r>
          </a:p>
        </p:txBody>
      </p:sp>
      <p:sp>
        <p:nvSpPr>
          <p:cNvPr id="18" name="テキスト ボックス 17"/>
          <p:cNvSpPr txBox="1"/>
          <p:nvPr/>
        </p:nvSpPr>
        <p:spPr>
          <a:xfrm>
            <a:off x="-3006969" y="3147646"/>
            <a:ext cx="914400" cy="316578"/>
          </a:xfrm>
          <a:prstGeom prst="rect">
            <a:avLst/>
          </a:prstGeom>
          <a:noFill/>
        </p:spPr>
        <p:txBody>
          <a:bodyPr wrap="square" rtlCol="0">
            <a:spAutoFit/>
          </a:bodyPr>
          <a:lstStyle/>
          <a:p>
            <a:endParaRPr kumimoji="1" lang="ja-JP" altLang="en-US" dirty="0"/>
          </a:p>
        </p:txBody>
      </p:sp>
      <p:sp>
        <p:nvSpPr>
          <p:cNvPr id="19" name="テキスト ボックス 18"/>
          <p:cNvSpPr txBox="1"/>
          <p:nvPr/>
        </p:nvSpPr>
        <p:spPr>
          <a:xfrm>
            <a:off x="4605714" y="9420880"/>
            <a:ext cx="2390398" cy="523220"/>
          </a:xfrm>
          <a:prstGeom prst="rect">
            <a:avLst/>
          </a:prstGeom>
          <a:noFill/>
        </p:spPr>
        <p:txBody>
          <a:bodyPr wrap="none" rtlCol="0">
            <a:spAutoFit/>
          </a:bodyPr>
          <a:lstStyle/>
          <a:p>
            <a:r>
              <a:rPr lang="zh-TW" altLang="en-US" sz="1050" dirty="0">
                <a:latin typeface="ＭＳ Ｐゴシック" panose="020B0600070205080204" pitchFamily="50" charset="-128"/>
                <a:ea typeface="ＭＳ Ｐゴシック" panose="020B0600070205080204" pitchFamily="50" charset="-128"/>
              </a:rPr>
              <a:t>一</a:t>
            </a:r>
            <a:r>
              <a:rPr lang="ja-JP" altLang="en-US" sz="1050" dirty="0">
                <a:latin typeface="ＭＳ Ｐゴシック" panose="020B0600070205080204" pitchFamily="50" charset="-128"/>
                <a:ea typeface="ＭＳ Ｐゴシック" panose="020B0600070205080204" pitchFamily="50" charset="-128"/>
              </a:rPr>
              <a:t>社</a:t>
            </a:r>
            <a:r>
              <a:rPr lang="zh-TW" altLang="en-US" sz="1050" dirty="0">
                <a:latin typeface="ＭＳ Ｐゴシック" panose="020B0600070205080204" pitchFamily="50" charset="-128"/>
                <a:ea typeface="ＭＳ Ｐゴシック" panose="020B0600070205080204" pitchFamily="50" charset="-128"/>
              </a:rPr>
              <a:t>）日本冷凍空調設備工業連合会</a:t>
            </a:r>
            <a:r>
              <a:rPr lang="zh-TW" altLang="en-US" sz="1400" dirty="0">
                <a:latin typeface="ＭＳ Ｐゴシック" panose="020B0600070205080204" pitchFamily="50" charset="-128"/>
                <a:ea typeface="ＭＳ Ｐゴシック" panose="020B0600070205080204" pitchFamily="50" charset="-128"/>
              </a:rPr>
              <a:t>　</a:t>
            </a:r>
            <a:endParaRPr lang="en-US" altLang="zh-TW"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zh-TW" altLang="en-US" sz="1400" dirty="0">
                <a:latin typeface="ＭＳ Ｐゴシック" panose="020B0600070205080204" pitchFamily="50" charset="-128"/>
                <a:ea typeface="ＭＳ Ｐゴシック" panose="020B0600070205080204" pitchFamily="50" charset="-128"/>
              </a:rPr>
              <a:t>國松孝一</a:t>
            </a:r>
            <a:r>
              <a:rPr lang="ja-JP" altLang="en-US" sz="1400" dirty="0">
                <a:latin typeface="ＭＳ Ｐゴシック" panose="020B0600070205080204" pitchFamily="50" charset="-128"/>
                <a:ea typeface="ＭＳ Ｐゴシック" panose="020B0600070205080204" pitchFamily="50" charset="-128"/>
              </a:rPr>
              <a:t>　</a:t>
            </a:r>
            <a:r>
              <a:rPr lang="zh-TW" altLang="en-US" sz="1400" dirty="0">
                <a:latin typeface="ＭＳ Ｐゴシック" panose="020B0600070205080204" pitchFamily="50" charset="-128"/>
                <a:ea typeface="ＭＳ Ｐゴシック" panose="020B0600070205080204" pitchFamily="50" charset="-128"/>
              </a:rPr>
              <a:t>会長</a:t>
            </a:r>
          </a:p>
        </p:txBody>
      </p:sp>
    </p:spTree>
    <p:extLst>
      <p:ext uri="{BB962C8B-B14F-4D97-AF65-F5344CB8AC3E}">
        <p14:creationId xmlns:p14="http://schemas.microsoft.com/office/powerpoint/2010/main" val="712311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70002" y="1010966"/>
            <a:ext cx="6717992" cy="2700000"/>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dist"/>
            <a:endParaRPr lang="en-US" altLang="ja-JP" sz="2200" b="1" spc="600" dirty="0"/>
          </a:p>
          <a:p>
            <a:pPr algn="ctr"/>
            <a:endParaRPr lang="en-US" altLang="ja-JP" sz="2200" b="1" spc="600" dirty="0">
              <a:solidFill>
                <a:srgbClr val="0070C0"/>
              </a:solidFill>
            </a:endParaRPr>
          </a:p>
          <a:p>
            <a:pPr algn="ctr"/>
            <a:endParaRPr lang="en-US" altLang="ja-JP" sz="2200" b="1" spc="600" dirty="0">
              <a:solidFill>
                <a:srgbClr val="0070C0"/>
              </a:solidFill>
            </a:endParaRPr>
          </a:p>
          <a:p>
            <a:pPr algn="ctr"/>
            <a:endParaRPr lang="en-US" altLang="ja-JP" sz="2200" b="1" spc="600" dirty="0">
              <a:solidFill>
                <a:srgbClr val="0070C0"/>
              </a:solidFill>
            </a:endParaRPr>
          </a:p>
          <a:p>
            <a:pPr algn="ctr"/>
            <a:endParaRPr lang="en-US" altLang="ja-JP" sz="2200" b="1" spc="600" dirty="0">
              <a:solidFill>
                <a:srgbClr val="0070C0"/>
              </a:solidFill>
            </a:endParaRPr>
          </a:p>
          <a:p>
            <a:pPr algn="ctr"/>
            <a:endParaRPr lang="en-US" altLang="ja-JP" sz="2200" b="1" spc="600" dirty="0">
              <a:solidFill>
                <a:srgbClr val="0070C0"/>
              </a:solidFill>
            </a:endParaRPr>
          </a:p>
          <a:p>
            <a:pPr algn="ctr"/>
            <a:endParaRPr lang="en-US" altLang="ja-JP" sz="2200" b="1" spc="600" dirty="0">
              <a:solidFill>
                <a:srgbClr val="0070C0"/>
              </a:solidFill>
            </a:endParaRPr>
          </a:p>
        </p:txBody>
      </p:sp>
      <p:sp>
        <p:nvSpPr>
          <p:cNvPr id="4" name="テキスト ボックス 3"/>
          <p:cNvSpPr txBox="1"/>
          <p:nvPr/>
        </p:nvSpPr>
        <p:spPr>
          <a:xfrm>
            <a:off x="642938" y="1"/>
            <a:ext cx="5572125" cy="223587"/>
          </a:xfrm>
          <a:prstGeom prst="rect">
            <a:avLst/>
          </a:prstGeom>
          <a:noFill/>
        </p:spPr>
        <p:txBody>
          <a:bodyPr wrap="square" rtlCol="0">
            <a:spAutoFit/>
          </a:bodyPr>
          <a:lstStyle/>
          <a:p>
            <a:pPr algn="ctr"/>
            <a:r>
              <a:rPr lang="ja-JP" altLang="en-US" sz="853" dirty="0"/>
              <a:t>空調と地球環境を考える議員連盟ＮＥＷＳ</a:t>
            </a:r>
          </a:p>
        </p:txBody>
      </p:sp>
      <p:sp>
        <p:nvSpPr>
          <p:cNvPr id="5" name="テキスト ボックス 4"/>
          <p:cNvSpPr txBox="1"/>
          <p:nvPr/>
        </p:nvSpPr>
        <p:spPr>
          <a:xfrm>
            <a:off x="5193506" y="1"/>
            <a:ext cx="1021556" cy="223587"/>
          </a:xfrm>
          <a:prstGeom prst="rect">
            <a:avLst/>
          </a:prstGeom>
          <a:noFill/>
        </p:spPr>
        <p:txBody>
          <a:bodyPr wrap="square" rtlCol="0">
            <a:spAutoFit/>
          </a:bodyPr>
          <a:lstStyle/>
          <a:p>
            <a:pPr algn="ctr"/>
            <a:r>
              <a:rPr lang="ja-JP" altLang="en-US" sz="853" dirty="0"/>
              <a:t>令和</a:t>
            </a:r>
            <a:r>
              <a:rPr lang="en-US" altLang="ja-JP" sz="853" dirty="0"/>
              <a:t>2</a:t>
            </a:r>
            <a:r>
              <a:rPr lang="ja-JP" altLang="en-US" sz="853" dirty="0"/>
              <a:t>年１</a:t>
            </a:r>
            <a:r>
              <a:rPr lang="en-US" altLang="ja-JP" sz="853" dirty="0"/>
              <a:t>2</a:t>
            </a:r>
            <a:r>
              <a:rPr lang="ja-JP" altLang="en-US" sz="853" dirty="0"/>
              <a:t>月</a:t>
            </a:r>
          </a:p>
        </p:txBody>
      </p:sp>
      <p:sp>
        <p:nvSpPr>
          <p:cNvPr id="6" name="テキスト ボックス 5"/>
          <p:cNvSpPr txBox="1"/>
          <p:nvPr/>
        </p:nvSpPr>
        <p:spPr>
          <a:xfrm>
            <a:off x="36778" y="8134176"/>
            <a:ext cx="6759770" cy="1647518"/>
          </a:xfrm>
          <a:prstGeom prst="rect">
            <a:avLst/>
          </a:prstGeom>
          <a:noFill/>
          <a:ln>
            <a:solidFill>
              <a:schemeClr val="tx1"/>
            </a:solidFill>
          </a:ln>
        </p:spPr>
        <p:txBody>
          <a:bodyPr wrap="square" rtlCol="0">
            <a:normAutofit lnSpcReduction="10000"/>
          </a:bodyPr>
          <a:lstStyle/>
          <a:p>
            <a:r>
              <a:rPr lang="en-US" altLang="ja-JP" sz="1050" kern="0" dirty="0">
                <a:latin typeface="ＭＳ Ｐ明朝" panose="02020600040205080304" pitchFamily="18" charset="-128"/>
                <a:ea typeface="ＭＳ Ｐ明朝" panose="02020600040205080304" pitchFamily="18" charset="-128"/>
              </a:rPr>
              <a:t>【</a:t>
            </a:r>
            <a:r>
              <a:rPr lang="ja-JP" altLang="en-US" sz="1050" kern="0" dirty="0">
                <a:latin typeface="ＭＳ Ｐ明朝" panose="02020600040205080304" pitchFamily="18" charset="-128"/>
                <a:ea typeface="ＭＳ Ｐ明朝" panose="02020600040205080304" pitchFamily="18" charset="-128"/>
              </a:rPr>
              <a:t>第３回総会にご参加頂いた先生方</a:t>
            </a:r>
            <a:r>
              <a:rPr lang="en-US" altLang="ja-JP" sz="1050" kern="0" dirty="0">
                <a:latin typeface="ＭＳ Ｐ明朝" panose="02020600040205080304" pitchFamily="18" charset="-128"/>
                <a:ea typeface="ＭＳ Ｐ明朝" panose="02020600040205080304" pitchFamily="18" charset="-128"/>
              </a:rPr>
              <a:t>】</a:t>
            </a:r>
          </a:p>
          <a:p>
            <a:r>
              <a:rPr lang="ja-JP" altLang="en-US" sz="1000" b="1" kern="0" dirty="0">
                <a:latin typeface="ＭＳ Ｐ明朝" panose="02020600040205080304" pitchFamily="18" charset="-128"/>
                <a:ea typeface="ＭＳ Ｐ明朝" panose="02020600040205080304" pitchFamily="18" charset="-128"/>
              </a:rPr>
              <a:t>逢沢一郎、青木一彦、</a:t>
            </a:r>
            <a:r>
              <a:rPr lang="ja-JP" altLang="en-US" sz="1000" b="1" kern="0" dirty="0">
                <a:solidFill>
                  <a:srgbClr val="0070C0"/>
                </a:solidFill>
                <a:latin typeface="ＭＳ Ｐ明朝" panose="02020600040205080304" pitchFamily="18" charset="-128"/>
                <a:ea typeface="ＭＳ Ｐ明朝" panose="02020600040205080304" pitchFamily="18" charset="-128"/>
              </a:rPr>
              <a:t>赤澤亮正</a:t>
            </a:r>
            <a:r>
              <a:rPr lang="ja-JP" altLang="en-US" sz="1000" b="1" kern="0" dirty="0">
                <a:latin typeface="ＭＳ Ｐ明朝" panose="02020600040205080304" pitchFamily="18" charset="-128"/>
                <a:ea typeface="ＭＳ Ｐ明朝" panose="02020600040205080304" pitchFamily="18" charset="-128"/>
              </a:rPr>
              <a:t>、秋葉賢也、</a:t>
            </a:r>
            <a:r>
              <a:rPr lang="ja-JP" altLang="en-US" sz="1000" b="1" kern="0" dirty="0">
                <a:solidFill>
                  <a:srgbClr val="0070C0"/>
                </a:solidFill>
                <a:latin typeface="ＭＳ Ｐ明朝" panose="02020600040205080304" pitchFamily="18" charset="-128"/>
                <a:ea typeface="ＭＳ Ｐ明朝" panose="02020600040205080304" pitchFamily="18" charset="-128"/>
              </a:rPr>
              <a:t>足立敏之</a:t>
            </a:r>
            <a:r>
              <a:rPr lang="ja-JP" altLang="en-US" sz="1000" b="1" kern="0" dirty="0">
                <a:latin typeface="ＭＳ Ｐ明朝" panose="02020600040205080304" pitchFamily="18" charset="-128"/>
                <a:ea typeface="ＭＳ Ｐ明朝" panose="02020600040205080304" pitchFamily="18" charset="-128"/>
              </a:rPr>
              <a:t>、石井準一、</a:t>
            </a:r>
            <a:r>
              <a:rPr lang="ja-JP" altLang="en-US" sz="1000" b="1" kern="0" dirty="0">
                <a:solidFill>
                  <a:srgbClr val="0070C0"/>
                </a:solidFill>
                <a:latin typeface="ＭＳ Ｐ明朝" panose="02020600040205080304" pitchFamily="18" charset="-128"/>
                <a:ea typeface="ＭＳ Ｐ明朝" panose="02020600040205080304" pitchFamily="18" charset="-128"/>
              </a:rPr>
              <a:t>石井正弘</a:t>
            </a:r>
            <a:r>
              <a:rPr lang="ja-JP" altLang="en-US" sz="1000" b="1" kern="0" dirty="0">
                <a:latin typeface="ＭＳ Ｐ明朝" panose="02020600040205080304" pitchFamily="18" charset="-128"/>
                <a:ea typeface="ＭＳ Ｐ明朝" panose="02020600040205080304" pitchFamily="18" charset="-128"/>
              </a:rPr>
              <a:t>、　</a:t>
            </a:r>
            <a:r>
              <a:rPr lang="ja-JP" altLang="en-US" sz="1000" b="1" kern="0" dirty="0">
                <a:solidFill>
                  <a:srgbClr val="0070C0"/>
                </a:solidFill>
                <a:latin typeface="ＭＳ Ｐ明朝" panose="02020600040205080304" pitchFamily="18" charset="-128"/>
                <a:ea typeface="ＭＳ Ｐ明朝" panose="02020600040205080304" pitchFamily="18" charset="-128"/>
              </a:rPr>
              <a:t>磯﨑仁彦</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FF0000"/>
                </a:solidFill>
                <a:latin typeface="ＭＳ Ｐ明朝" panose="02020600040205080304" pitchFamily="18" charset="-128"/>
                <a:ea typeface="ＭＳ Ｐ明朝" panose="02020600040205080304" pitchFamily="18" charset="-128"/>
              </a:rPr>
              <a:t>井林辰憲</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0070C0"/>
                </a:solidFill>
                <a:latin typeface="ＭＳ Ｐ明朝" panose="02020600040205080304" pitchFamily="18" charset="-128"/>
                <a:ea typeface="ＭＳ Ｐ明朝" panose="02020600040205080304" pitchFamily="18" charset="-128"/>
              </a:rPr>
              <a:t>岩井茂樹</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FF0000"/>
                </a:solidFill>
                <a:latin typeface="ＭＳ Ｐ明朝" panose="02020600040205080304" pitchFamily="18" charset="-128"/>
                <a:ea typeface="ＭＳ Ｐ明朝" panose="02020600040205080304" pitchFamily="18" charset="-128"/>
              </a:rPr>
              <a:t>岩田和親</a:t>
            </a:r>
            <a:r>
              <a:rPr lang="ja-JP" altLang="en-US" sz="1000" b="1" kern="0" dirty="0">
                <a:latin typeface="ＭＳ Ｐ明朝" panose="02020600040205080304" pitchFamily="18" charset="-128"/>
                <a:ea typeface="ＭＳ Ｐ明朝" panose="02020600040205080304" pitchFamily="18" charset="-128"/>
              </a:rPr>
              <a:t>、上野賢一郎、江藤拓、大西宏幸、大野敬太郎、</a:t>
            </a:r>
            <a:r>
              <a:rPr lang="ja-JP" altLang="en-US" sz="1000" b="1" kern="0" dirty="0">
                <a:solidFill>
                  <a:srgbClr val="FF0000"/>
                </a:solidFill>
                <a:latin typeface="ＭＳ Ｐ明朝" panose="02020600040205080304" pitchFamily="18" charset="-128"/>
                <a:ea typeface="ＭＳ Ｐ明朝" panose="02020600040205080304" pitchFamily="18" charset="-128"/>
              </a:rPr>
              <a:t>大野泰正</a:t>
            </a:r>
            <a:r>
              <a:rPr lang="ja-JP" altLang="en-US" sz="1000" b="1" kern="0" dirty="0">
                <a:latin typeface="ＭＳ Ｐ明朝" panose="02020600040205080304" pitchFamily="18" charset="-128"/>
                <a:ea typeface="ＭＳ Ｐ明朝" panose="02020600040205080304" pitchFamily="18" charset="-128"/>
              </a:rPr>
              <a:t>、奥野信亮、</a:t>
            </a:r>
            <a:r>
              <a:rPr lang="ja-JP" altLang="en-US" sz="1000" b="1" kern="0" dirty="0">
                <a:solidFill>
                  <a:srgbClr val="0070C0"/>
                </a:solidFill>
                <a:latin typeface="ＭＳ Ｐ明朝" panose="02020600040205080304" pitchFamily="18" charset="-128"/>
                <a:ea typeface="ＭＳ Ｐ明朝" panose="02020600040205080304" pitchFamily="18" charset="-128"/>
              </a:rPr>
              <a:t>小倉將信</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FF0000"/>
                </a:solidFill>
                <a:latin typeface="ＭＳ Ｐ明朝" panose="02020600040205080304" pitchFamily="18" charset="-128"/>
                <a:ea typeface="ＭＳ Ｐ明朝" panose="02020600040205080304" pitchFamily="18" charset="-128"/>
              </a:rPr>
              <a:t>鬼木誠</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FF0000"/>
                </a:solidFill>
                <a:latin typeface="ＭＳ Ｐ明朝" panose="02020600040205080304" pitchFamily="18" charset="-128"/>
                <a:ea typeface="ＭＳ Ｐ明朝" panose="02020600040205080304" pitchFamily="18" charset="-128"/>
              </a:rPr>
              <a:t>加田裕之</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0070C0"/>
                </a:solidFill>
                <a:latin typeface="ＭＳ Ｐ明朝" panose="02020600040205080304" pitchFamily="18" charset="-128"/>
                <a:ea typeface="ＭＳ Ｐ明朝" panose="02020600040205080304" pitchFamily="18" charset="-128"/>
              </a:rPr>
              <a:t>片山さつき</a:t>
            </a:r>
            <a:r>
              <a:rPr lang="ja-JP" altLang="en-US" sz="1000" b="1" kern="0" dirty="0">
                <a:latin typeface="ＭＳ Ｐ明朝" panose="02020600040205080304" pitchFamily="18" charset="-128"/>
                <a:ea typeface="ＭＳ Ｐ明朝" panose="02020600040205080304" pitchFamily="18" charset="-128"/>
              </a:rPr>
              <a:t>、加藤鮎子、</a:t>
            </a:r>
            <a:r>
              <a:rPr lang="ja-JP" altLang="en-US" sz="1000" b="1" kern="0" dirty="0">
                <a:solidFill>
                  <a:srgbClr val="0070C0"/>
                </a:solidFill>
                <a:latin typeface="ＭＳ Ｐ明朝" panose="02020600040205080304" pitchFamily="18" charset="-128"/>
                <a:ea typeface="ＭＳ Ｐ明朝" panose="02020600040205080304" pitchFamily="18" charset="-128"/>
              </a:rPr>
              <a:t>加藤勝信</a:t>
            </a:r>
            <a:r>
              <a:rPr lang="ja-JP" altLang="en-US" sz="1000" b="1" kern="0" dirty="0">
                <a:latin typeface="ＭＳ Ｐ明朝" panose="02020600040205080304" pitchFamily="18" charset="-128"/>
                <a:ea typeface="ＭＳ Ｐ明朝" panose="02020600040205080304" pitchFamily="18" charset="-128"/>
              </a:rPr>
              <a:t>、金子俊平、</a:t>
            </a:r>
            <a:r>
              <a:rPr lang="ja-JP" altLang="en-US" sz="1000" b="1" kern="0" dirty="0">
                <a:solidFill>
                  <a:srgbClr val="0070C0"/>
                </a:solidFill>
                <a:latin typeface="ＭＳ Ｐ明朝" panose="02020600040205080304" pitchFamily="18" charset="-128"/>
                <a:ea typeface="ＭＳ Ｐ明朝" panose="02020600040205080304" pitchFamily="18" charset="-128"/>
              </a:rPr>
              <a:t>金子恭之</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0070C0"/>
                </a:solidFill>
                <a:latin typeface="ＭＳ Ｐ明朝" panose="02020600040205080304" pitchFamily="18" charset="-128"/>
                <a:ea typeface="ＭＳ Ｐ明朝" panose="02020600040205080304" pitchFamily="18" charset="-128"/>
              </a:rPr>
              <a:t>上川陽子</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0070C0"/>
                </a:solidFill>
                <a:latin typeface="ＭＳ Ｐ明朝" panose="02020600040205080304" pitchFamily="18" charset="-128"/>
                <a:ea typeface="ＭＳ Ｐ明朝" panose="02020600040205080304" pitchFamily="18" charset="-128"/>
              </a:rPr>
              <a:t>神山佐市</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0070C0"/>
                </a:solidFill>
                <a:latin typeface="ＭＳ Ｐ明朝" panose="02020600040205080304" pitchFamily="18" charset="-128"/>
                <a:ea typeface="ＭＳ Ｐ明朝" panose="02020600040205080304" pitchFamily="18" charset="-128"/>
              </a:rPr>
              <a:t>亀岡偉民</a:t>
            </a:r>
            <a:r>
              <a:rPr lang="ja-JP" altLang="en-US" sz="1000" b="1" kern="0" dirty="0">
                <a:latin typeface="ＭＳ Ｐ明朝" panose="02020600040205080304" pitchFamily="18" charset="-128"/>
                <a:ea typeface="ＭＳ Ｐ明朝" panose="02020600040205080304" pitchFamily="18" charset="-128"/>
              </a:rPr>
              <a:t>、城内実、岸信夫、岸田文雄、北村経夫、</a:t>
            </a:r>
            <a:r>
              <a:rPr lang="ja-JP" altLang="en-US" sz="1000" b="1" kern="0" dirty="0">
                <a:solidFill>
                  <a:srgbClr val="0070C0"/>
                </a:solidFill>
                <a:latin typeface="ＭＳ Ｐ明朝" panose="02020600040205080304" pitchFamily="18" charset="-128"/>
                <a:ea typeface="ＭＳ Ｐ明朝" panose="02020600040205080304" pitchFamily="18" charset="-128"/>
              </a:rPr>
              <a:t>木村次郎</a:t>
            </a:r>
            <a:r>
              <a:rPr lang="ja-JP" altLang="en-US" sz="1000" b="1" kern="0" dirty="0">
                <a:latin typeface="ＭＳ Ｐ明朝" panose="02020600040205080304" pitchFamily="18" charset="-128"/>
                <a:ea typeface="ＭＳ Ｐ明朝" panose="02020600040205080304" pitchFamily="18" charset="-128"/>
              </a:rPr>
              <a:t>、</a:t>
            </a:r>
            <a:endParaRPr lang="en-US" altLang="ja-JP" sz="1000" b="1" kern="0" dirty="0">
              <a:latin typeface="ＭＳ Ｐ明朝" panose="02020600040205080304" pitchFamily="18" charset="-128"/>
              <a:ea typeface="ＭＳ Ｐ明朝" panose="02020600040205080304" pitchFamily="18" charset="-128"/>
            </a:endParaRPr>
          </a:p>
          <a:p>
            <a:r>
              <a:rPr lang="ja-JP" altLang="en-US" sz="1000" b="1" kern="0" dirty="0">
                <a:latin typeface="ＭＳ Ｐ明朝" panose="02020600040205080304" pitchFamily="18" charset="-128"/>
                <a:ea typeface="ＭＳ Ｐ明朝" panose="02020600040205080304" pitchFamily="18" charset="-128"/>
              </a:rPr>
              <a:t>高村正大、</a:t>
            </a:r>
            <a:r>
              <a:rPr lang="ja-JP" altLang="en-US" sz="1000" b="1" kern="0" dirty="0">
                <a:solidFill>
                  <a:srgbClr val="FF0000"/>
                </a:solidFill>
                <a:latin typeface="ＭＳ Ｐ明朝" panose="02020600040205080304" pitchFamily="18" charset="-128"/>
                <a:ea typeface="ＭＳ Ｐ明朝" panose="02020600040205080304" pitchFamily="18" charset="-128"/>
              </a:rPr>
              <a:t>小寺裕雄</a:t>
            </a:r>
            <a:r>
              <a:rPr lang="ja-JP" altLang="en-US" sz="1000" b="1" kern="0" dirty="0">
                <a:latin typeface="ＭＳ Ｐ明朝" panose="02020600040205080304" pitchFamily="18" charset="-128"/>
                <a:ea typeface="ＭＳ Ｐ明朝" panose="02020600040205080304" pitchFamily="18" charset="-128"/>
              </a:rPr>
              <a:t>、後藤茂之、</a:t>
            </a:r>
            <a:r>
              <a:rPr lang="ja-JP" altLang="en-US" sz="1000" b="1" kern="0" dirty="0">
                <a:solidFill>
                  <a:srgbClr val="0070C0"/>
                </a:solidFill>
                <a:latin typeface="ＭＳ Ｐ明朝" panose="02020600040205080304" pitchFamily="18" charset="-128"/>
                <a:ea typeface="ＭＳ Ｐ明朝" panose="02020600040205080304" pitchFamily="18" charset="-128"/>
              </a:rPr>
              <a:t>小林史明</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err="1">
                <a:solidFill>
                  <a:srgbClr val="0070C0"/>
                </a:solidFill>
                <a:latin typeface="ＭＳ Ｐ明朝" panose="02020600040205080304" pitchFamily="18" charset="-128"/>
                <a:ea typeface="ＭＳ Ｐ明朝" panose="02020600040205080304" pitchFamily="18" charset="-128"/>
              </a:rPr>
              <a:t>こ</a:t>
            </a:r>
            <a:r>
              <a:rPr lang="ja-JP" altLang="en-US" sz="1000" b="1" kern="0" dirty="0">
                <a:solidFill>
                  <a:srgbClr val="0070C0"/>
                </a:solidFill>
                <a:latin typeface="ＭＳ Ｐ明朝" panose="02020600040205080304" pitchFamily="18" charset="-128"/>
                <a:ea typeface="ＭＳ Ｐ明朝" panose="02020600040205080304" pitchFamily="18" charset="-128"/>
              </a:rPr>
              <a:t>やり隆史</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FF0000"/>
                </a:solidFill>
                <a:latin typeface="ＭＳ Ｐ明朝" panose="02020600040205080304" pitchFamily="18" charset="-128"/>
                <a:ea typeface="ＭＳ Ｐ明朝" panose="02020600040205080304" pitchFamily="18" charset="-128"/>
              </a:rPr>
              <a:t>笹川博義</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FF0000"/>
                </a:solidFill>
                <a:latin typeface="ＭＳ Ｐ明朝" panose="02020600040205080304" pitchFamily="18" charset="-128"/>
                <a:ea typeface="ＭＳ Ｐ明朝" panose="02020600040205080304" pitchFamily="18" charset="-128"/>
              </a:rPr>
              <a:t>佐々木紀</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FF0000"/>
                </a:solidFill>
                <a:latin typeface="ＭＳ Ｐ明朝" panose="02020600040205080304" pitchFamily="18" charset="-128"/>
                <a:ea typeface="ＭＳ Ｐ明朝" panose="02020600040205080304" pitchFamily="18" charset="-128"/>
              </a:rPr>
              <a:t>左藤章</a:t>
            </a:r>
            <a:r>
              <a:rPr lang="ja-JP" altLang="en-US" sz="1000" b="1" kern="0" dirty="0">
                <a:latin typeface="ＭＳ Ｐ明朝" panose="02020600040205080304" pitchFamily="18" charset="-128"/>
                <a:ea typeface="ＭＳ Ｐ明朝" panose="02020600040205080304" pitchFamily="18" charset="-128"/>
              </a:rPr>
              <a:t>、佐藤信秋、佐藤ゆかり、塩崎恭久、</a:t>
            </a:r>
            <a:endParaRPr lang="en-US" altLang="ja-JP" sz="1000" b="1" kern="0" dirty="0">
              <a:latin typeface="ＭＳ Ｐ明朝" panose="02020600040205080304" pitchFamily="18" charset="-128"/>
              <a:ea typeface="ＭＳ Ｐ明朝" panose="02020600040205080304" pitchFamily="18" charset="-128"/>
            </a:endParaRPr>
          </a:p>
          <a:p>
            <a:r>
              <a:rPr lang="ja-JP" altLang="en-US" sz="1000" b="1" kern="0" dirty="0">
                <a:solidFill>
                  <a:srgbClr val="FF0000"/>
                </a:solidFill>
                <a:latin typeface="ＭＳ Ｐ明朝" panose="02020600040205080304" pitchFamily="18" charset="-128"/>
                <a:ea typeface="ＭＳ Ｐ明朝" panose="02020600040205080304" pitchFamily="18" charset="-128"/>
              </a:rPr>
              <a:t>塩谷立</a:t>
            </a:r>
            <a:r>
              <a:rPr lang="ja-JP" altLang="en-US" sz="1000" b="1" kern="0" dirty="0">
                <a:latin typeface="ＭＳ Ｐ明朝" panose="02020600040205080304" pitchFamily="18" charset="-128"/>
                <a:ea typeface="ＭＳ Ｐ明朝" panose="02020600040205080304" pitchFamily="18" charset="-128"/>
              </a:rPr>
              <a:t>、新谷正義、鈴木俊一、</a:t>
            </a:r>
            <a:r>
              <a:rPr lang="ja-JP" altLang="en-US" sz="1000" b="1" kern="0" dirty="0">
                <a:solidFill>
                  <a:srgbClr val="FF0000"/>
                </a:solidFill>
                <a:latin typeface="ＭＳ Ｐ明朝" panose="02020600040205080304" pitchFamily="18" charset="-128"/>
                <a:ea typeface="ＭＳ Ｐ明朝" panose="02020600040205080304" pitchFamily="18" charset="-128"/>
              </a:rPr>
              <a:t>関芳弘</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FF0000"/>
                </a:solidFill>
                <a:latin typeface="ＭＳ Ｐ明朝" panose="02020600040205080304" pitchFamily="18" charset="-128"/>
                <a:ea typeface="ＭＳ Ｐ明朝" panose="02020600040205080304" pitchFamily="18" charset="-128"/>
              </a:rPr>
              <a:t>髙木啓</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0070C0"/>
                </a:solidFill>
                <a:latin typeface="ＭＳ Ｐ明朝" panose="02020600040205080304" pitchFamily="18" charset="-128"/>
                <a:ea typeface="ＭＳ Ｐ明朝" panose="02020600040205080304" pitchFamily="18" charset="-128"/>
              </a:rPr>
              <a:t>高橋克法</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FF0000"/>
                </a:solidFill>
                <a:latin typeface="ＭＳ Ｐ明朝" panose="02020600040205080304" pitchFamily="18" charset="-128"/>
                <a:ea typeface="ＭＳ Ｐ明朝" panose="02020600040205080304" pitchFamily="18" charset="-128"/>
              </a:rPr>
              <a:t>武井俊輔</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FF0000"/>
                </a:solidFill>
                <a:latin typeface="ＭＳ Ｐ明朝" panose="02020600040205080304" pitchFamily="18" charset="-128"/>
                <a:ea typeface="ＭＳ Ｐ明朝" panose="02020600040205080304" pitchFamily="18" charset="-128"/>
              </a:rPr>
              <a:t>竹下亘</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0070C0"/>
                </a:solidFill>
                <a:latin typeface="ＭＳ Ｐ明朝" panose="02020600040205080304" pitchFamily="18" charset="-128"/>
                <a:ea typeface="ＭＳ Ｐ明朝" panose="02020600040205080304" pitchFamily="18" charset="-128"/>
              </a:rPr>
              <a:t>武田良太</a:t>
            </a:r>
            <a:r>
              <a:rPr lang="ja-JP" altLang="en-US" sz="1000" b="1" kern="0" dirty="0">
                <a:latin typeface="ＭＳ Ｐ明朝" panose="02020600040205080304" pitchFamily="18" charset="-128"/>
                <a:ea typeface="ＭＳ Ｐ明朝" panose="02020600040205080304" pitchFamily="18" charset="-128"/>
              </a:rPr>
              <a:t>、武部新、</a:t>
            </a:r>
            <a:r>
              <a:rPr lang="ja-JP" altLang="en-US" sz="1000" b="1" kern="0" dirty="0">
                <a:solidFill>
                  <a:srgbClr val="0070C0"/>
                </a:solidFill>
                <a:latin typeface="ＭＳ Ｐ明朝" panose="02020600040205080304" pitchFamily="18" charset="-128"/>
                <a:ea typeface="ＭＳ Ｐ明朝" panose="02020600040205080304" pitchFamily="18" charset="-128"/>
              </a:rPr>
              <a:t>武村展英</a:t>
            </a:r>
            <a:r>
              <a:rPr lang="ja-JP" altLang="en-US" sz="1000" b="1" kern="0" dirty="0">
                <a:latin typeface="ＭＳ Ｐ明朝" panose="02020600040205080304" pitchFamily="18" charset="-128"/>
                <a:ea typeface="ＭＳ Ｐ明朝" panose="02020600040205080304" pitchFamily="18" charset="-128"/>
              </a:rPr>
              <a:t>、土屋品子、</a:t>
            </a:r>
            <a:r>
              <a:rPr lang="ja-JP" altLang="en-US" sz="1000" b="1" kern="0" dirty="0">
                <a:solidFill>
                  <a:srgbClr val="0070C0"/>
                </a:solidFill>
                <a:latin typeface="ＭＳ Ｐ明朝" panose="02020600040205080304" pitchFamily="18" charset="-128"/>
                <a:ea typeface="ＭＳ Ｐ明朝" panose="02020600040205080304" pitchFamily="18" charset="-128"/>
              </a:rPr>
              <a:t>堂故茂</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0070C0"/>
                </a:solidFill>
                <a:latin typeface="ＭＳ Ｐ明朝" panose="02020600040205080304" pitchFamily="18" charset="-128"/>
                <a:ea typeface="ＭＳ Ｐ明朝" panose="02020600040205080304" pitchFamily="18" charset="-128"/>
              </a:rPr>
              <a:t>渡嘉敷なおみ</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0070C0"/>
                </a:solidFill>
                <a:latin typeface="ＭＳ Ｐ明朝" panose="02020600040205080304" pitchFamily="18" charset="-128"/>
                <a:ea typeface="ＭＳ Ｐ明朝" panose="02020600040205080304" pitchFamily="18" charset="-128"/>
              </a:rPr>
              <a:t>中西健治</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FF0000"/>
                </a:solidFill>
                <a:latin typeface="ＭＳ Ｐ明朝" panose="02020600040205080304" pitchFamily="18" charset="-128"/>
                <a:ea typeface="ＭＳ Ｐ明朝" panose="02020600040205080304" pitchFamily="18" charset="-128"/>
              </a:rPr>
              <a:t>中村裕之</a:t>
            </a:r>
            <a:r>
              <a:rPr lang="ja-JP" altLang="en-US" sz="1000" b="1" kern="0" dirty="0">
                <a:latin typeface="ＭＳ Ｐ明朝" panose="02020600040205080304" pitchFamily="18" charset="-128"/>
                <a:ea typeface="ＭＳ Ｐ明朝" panose="02020600040205080304" pitchFamily="18" charset="-128"/>
              </a:rPr>
              <a:t>、中山泰秀、</a:t>
            </a:r>
            <a:r>
              <a:rPr lang="ja-JP" altLang="en-US" sz="1000" b="1" kern="0" dirty="0">
                <a:solidFill>
                  <a:srgbClr val="FF0000"/>
                </a:solidFill>
                <a:latin typeface="ＭＳ Ｐ明朝" panose="02020600040205080304" pitchFamily="18" charset="-128"/>
                <a:ea typeface="ＭＳ Ｐ明朝" panose="02020600040205080304" pitchFamily="18" charset="-128"/>
              </a:rPr>
              <a:t>西銘恒三郎</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FF0000"/>
                </a:solidFill>
                <a:latin typeface="ＭＳ Ｐ明朝" panose="02020600040205080304" pitchFamily="18" charset="-128"/>
                <a:ea typeface="ＭＳ Ｐ明朝" panose="02020600040205080304" pitchFamily="18" charset="-128"/>
              </a:rPr>
              <a:t>根本匠</a:t>
            </a:r>
            <a:r>
              <a:rPr lang="ja-JP" altLang="en-US" sz="1000" b="1" kern="0" dirty="0">
                <a:latin typeface="ＭＳ Ｐ明朝" panose="02020600040205080304" pitchFamily="18" charset="-128"/>
                <a:ea typeface="ＭＳ Ｐ明朝" panose="02020600040205080304" pitchFamily="18" charset="-128"/>
              </a:rPr>
              <a:t>、根本幸典、長谷川岳、平井卓也、平口洋、福山守、</a:t>
            </a:r>
            <a:r>
              <a:rPr lang="ja-JP" altLang="en-US" sz="1000" b="1" kern="0" dirty="0">
                <a:solidFill>
                  <a:srgbClr val="0070C0"/>
                </a:solidFill>
                <a:latin typeface="ＭＳ Ｐ明朝" panose="02020600040205080304" pitchFamily="18" charset="-128"/>
                <a:ea typeface="ＭＳ Ｐ明朝" panose="02020600040205080304" pitchFamily="18" charset="-128"/>
              </a:rPr>
              <a:t>藤川政人</a:t>
            </a:r>
            <a:r>
              <a:rPr lang="ja-JP" altLang="en-US" sz="1000" b="1" kern="0" dirty="0">
                <a:latin typeface="ＭＳ Ｐ明朝" panose="02020600040205080304" pitchFamily="18" charset="-128"/>
                <a:ea typeface="ＭＳ Ｐ明朝" panose="02020600040205080304" pitchFamily="18" charset="-128"/>
              </a:rPr>
              <a:t>、藤丸敏、藤原崇、船田元、</a:t>
            </a:r>
            <a:r>
              <a:rPr lang="ja-JP" altLang="en-US" sz="1000" b="1" kern="0" dirty="0">
                <a:solidFill>
                  <a:srgbClr val="FF0000"/>
                </a:solidFill>
                <a:latin typeface="ＭＳ Ｐ明朝" panose="02020600040205080304" pitchFamily="18" charset="-128"/>
                <a:ea typeface="ＭＳ Ｐ明朝" panose="02020600040205080304" pitchFamily="18" charset="-128"/>
              </a:rPr>
              <a:t>船橋利実</a:t>
            </a:r>
            <a:r>
              <a:rPr lang="ja-JP" altLang="en-US" sz="1000" b="1" kern="0" dirty="0">
                <a:latin typeface="ＭＳ Ｐ明朝" panose="02020600040205080304" pitchFamily="18" charset="-128"/>
                <a:ea typeface="ＭＳ Ｐ明朝" panose="02020600040205080304" pitchFamily="18" charset="-128"/>
              </a:rPr>
              <a:t>、古屋圭司、</a:t>
            </a:r>
            <a:r>
              <a:rPr lang="ja-JP" altLang="en-US" sz="1000" b="1" kern="0" dirty="0">
                <a:solidFill>
                  <a:srgbClr val="FF0000"/>
                </a:solidFill>
                <a:latin typeface="ＭＳ Ｐ明朝" panose="02020600040205080304" pitchFamily="18" charset="-128"/>
                <a:ea typeface="ＭＳ Ｐ明朝" panose="02020600040205080304" pitchFamily="18" charset="-128"/>
              </a:rPr>
              <a:t>細田健一</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FF0000"/>
                </a:solidFill>
                <a:latin typeface="ＭＳ Ｐ明朝" panose="02020600040205080304" pitchFamily="18" charset="-128"/>
                <a:ea typeface="ＭＳ Ｐ明朝" panose="02020600040205080304" pitchFamily="18" charset="-128"/>
              </a:rPr>
              <a:t>堀内詔子</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FF0000"/>
                </a:solidFill>
                <a:latin typeface="ＭＳ Ｐ明朝" panose="02020600040205080304" pitchFamily="18" charset="-128"/>
                <a:ea typeface="ＭＳ Ｐ明朝" panose="02020600040205080304" pitchFamily="18" charset="-128"/>
              </a:rPr>
              <a:t>舞立昇治</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0070C0"/>
                </a:solidFill>
                <a:latin typeface="ＭＳ Ｐ明朝" panose="02020600040205080304" pitchFamily="18" charset="-128"/>
                <a:ea typeface="ＭＳ Ｐ明朝" panose="02020600040205080304" pitchFamily="18" charset="-128"/>
              </a:rPr>
              <a:t>牧野たかお</a:t>
            </a:r>
            <a:r>
              <a:rPr lang="ja-JP" altLang="en-US" sz="1000" b="1" kern="0" dirty="0">
                <a:latin typeface="ＭＳ Ｐ明朝" panose="02020600040205080304" pitchFamily="18" charset="-128"/>
                <a:ea typeface="ＭＳ Ｐ明朝" panose="02020600040205080304" pitchFamily="18" charset="-128"/>
              </a:rPr>
              <a:t>、</a:t>
            </a:r>
            <a:endParaRPr lang="en-US" altLang="ja-JP" sz="1000" b="1" kern="0" dirty="0">
              <a:latin typeface="ＭＳ Ｐ明朝" panose="02020600040205080304" pitchFamily="18" charset="-128"/>
              <a:ea typeface="ＭＳ Ｐ明朝" panose="02020600040205080304" pitchFamily="18" charset="-128"/>
            </a:endParaRPr>
          </a:p>
          <a:p>
            <a:r>
              <a:rPr lang="ja-JP" altLang="en-US" sz="1000" b="1" kern="0" dirty="0">
                <a:latin typeface="ＭＳ Ｐ明朝" panose="02020600040205080304" pitchFamily="18" charset="-128"/>
                <a:ea typeface="ＭＳ Ｐ明朝" panose="02020600040205080304" pitchFamily="18" charset="-128"/>
              </a:rPr>
              <a:t>松下新平、松野博一、</a:t>
            </a:r>
            <a:r>
              <a:rPr lang="ja-JP" altLang="en-US" sz="1000" b="1" kern="0" dirty="0">
                <a:solidFill>
                  <a:srgbClr val="0070C0"/>
                </a:solidFill>
                <a:latin typeface="ＭＳ Ｐ明朝" panose="02020600040205080304" pitchFamily="18" charset="-128"/>
                <a:ea typeface="ＭＳ Ｐ明朝" panose="02020600040205080304" pitchFamily="18" charset="-128"/>
              </a:rPr>
              <a:t>松本純</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FF0000"/>
                </a:solidFill>
                <a:latin typeface="ＭＳ Ｐ明朝" panose="02020600040205080304" pitchFamily="18" charset="-128"/>
                <a:ea typeface="ＭＳ Ｐ明朝" panose="02020600040205080304" pitchFamily="18" charset="-128"/>
              </a:rPr>
              <a:t>三ッ林裕巳</a:t>
            </a:r>
            <a:r>
              <a:rPr lang="ja-JP" altLang="en-US" sz="1000" b="1" kern="0" dirty="0">
                <a:latin typeface="ＭＳ Ｐ明朝" panose="02020600040205080304" pitchFamily="18" charset="-128"/>
                <a:ea typeface="ＭＳ Ｐ明朝" panose="02020600040205080304" pitchFamily="18" charset="-128"/>
              </a:rPr>
              <a:t>、三原朝彦、宮内秀樹、</a:t>
            </a:r>
            <a:r>
              <a:rPr lang="ja-JP" altLang="en-US" sz="1000" b="1" kern="0" dirty="0">
                <a:solidFill>
                  <a:srgbClr val="0070C0"/>
                </a:solidFill>
                <a:latin typeface="ＭＳ Ｐ明朝" panose="02020600040205080304" pitchFamily="18" charset="-128"/>
                <a:ea typeface="ＭＳ Ｐ明朝" panose="02020600040205080304" pitchFamily="18" charset="-128"/>
              </a:rPr>
              <a:t>三宅伸吾</a:t>
            </a:r>
            <a:r>
              <a:rPr lang="ja-JP" altLang="en-US" sz="1000" b="1" kern="0" dirty="0">
                <a:latin typeface="ＭＳ Ｐ明朝" panose="02020600040205080304" pitchFamily="18" charset="-128"/>
                <a:ea typeface="ＭＳ Ｐ明朝" panose="02020600040205080304" pitchFamily="18" charset="-128"/>
              </a:rPr>
              <a:t>、宮沢洋一、務台俊介、森山裕、山田宏、</a:t>
            </a:r>
            <a:endParaRPr lang="en-US" altLang="ja-JP" sz="1000" b="1" kern="0" dirty="0">
              <a:latin typeface="ＭＳ Ｐ明朝" panose="02020600040205080304" pitchFamily="18" charset="-128"/>
              <a:ea typeface="ＭＳ Ｐ明朝" panose="02020600040205080304" pitchFamily="18" charset="-128"/>
            </a:endParaRPr>
          </a:p>
          <a:p>
            <a:r>
              <a:rPr lang="ja-JP" altLang="en-US" sz="1000" b="1" kern="0" dirty="0">
                <a:latin typeface="ＭＳ Ｐ明朝" panose="02020600040205080304" pitchFamily="18" charset="-128"/>
                <a:ea typeface="ＭＳ Ｐ明朝" panose="02020600040205080304" pitchFamily="18" charset="-128"/>
              </a:rPr>
              <a:t>山本公一、</a:t>
            </a:r>
            <a:r>
              <a:rPr lang="ja-JP" altLang="en-US" sz="1000" b="1" kern="0" dirty="0">
                <a:solidFill>
                  <a:srgbClr val="FF0000"/>
                </a:solidFill>
                <a:latin typeface="ＭＳ Ｐ明朝" panose="02020600040205080304" pitchFamily="18" charset="-128"/>
                <a:ea typeface="ＭＳ Ｐ明朝" panose="02020600040205080304" pitchFamily="18" charset="-128"/>
              </a:rPr>
              <a:t>山本幸三</a:t>
            </a:r>
            <a:r>
              <a:rPr lang="ja-JP" altLang="en-US" sz="1000" b="1" kern="0" dirty="0">
                <a:latin typeface="ＭＳ Ｐ明朝" panose="02020600040205080304" pitchFamily="18" charset="-128"/>
                <a:ea typeface="ＭＳ Ｐ明朝" panose="02020600040205080304" pitchFamily="18" charset="-128"/>
              </a:rPr>
              <a:t>、山本順三、</a:t>
            </a:r>
            <a:r>
              <a:rPr lang="ja-JP" altLang="en-US" sz="1000" b="1" kern="0" dirty="0">
                <a:solidFill>
                  <a:srgbClr val="0070C0"/>
                </a:solidFill>
                <a:latin typeface="ＭＳ Ｐ明朝" panose="02020600040205080304" pitchFamily="18" charset="-128"/>
                <a:ea typeface="ＭＳ Ｐ明朝" panose="02020600040205080304" pitchFamily="18" charset="-128"/>
              </a:rPr>
              <a:t>吉川貴盛</a:t>
            </a:r>
            <a:r>
              <a:rPr lang="ja-JP" altLang="en-US" sz="1000" b="1" kern="0" dirty="0">
                <a:latin typeface="ＭＳ Ｐ明朝" panose="02020600040205080304" pitchFamily="18" charset="-128"/>
                <a:ea typeface="ＭＳ Ｐ明朝" panose="02020600040205080304" pitchFamily="18" charset="-128"/>
              </a:rPr>
              <a:t>、</a:t>
            </a:r>
            <a:r>
              <a:rPr lang="ja-JP" altLang="en-US" sz="1000" b="1" kern="0" dirty="0">
                <a:solidFill>
                  <a:srgbClr val="0070C0"/>
                </a:solidFill>
                <a:latin typeface="ＭＳ Ｐ明朝" panose="02020600040205080304" pitchFamily="18" charset="-128"/>
                <a:ea typeface="ＭＳ Ｐ明朝" panose="02020600040205080304" pitchFamily="18" charset="-128"/>
              </a:rPr>
              <a:t>鷲尾英一郎</a:t>
            </a:r>
            <a:endParaRPr lang="en-US" altLang="ja-JP" sz="1000" b="1" kern="0" dirty="0">
              <a:latin typeface="ＭＳ Ｐ明朝" panose="02020600040205080304" pitchFamily="18" charset="-128"/>
              <a:ea typeface="ＭＳ Ｐ明朝" panose="02020600040205080304" pitchFamily="18" charset="-128"/>
            </a:endParaRPr>
          </a:p>
          <a:p>
            <a:r>
              <a:rPr lang="ja-JP" altLang="en-US" sz="1000" kern="0" dirty="0">
                <a:latin typeface="ＭＳ Ｐ明朝" panose="02020600040205080304" pitchFamily="18" charset="-128"/>
                <a:ea typeface="ＭＳ Ｐ明朝" panose="02020600040205080304" pitchFamily="18" charset="-128"/>
              </a:rPr>
              <a:t>（以上</a:t>
            </a:r>
            <a:r>
              <a:rPr lang="en-US" altLang="ja-JP" sz="1000" kern="0" dirty="0">
                <a:latin typeface="ＭＳ Ｐ明朝" panose="02020600040205080304" pitchFamily="18" charset="-128"/>
                <a:ea typeface="ＭＳ Ｐ明朝" panose="02020600040205080304" pitchFamily="18" charset="-128"/>
              </a:rPr>
              <a:t>94</a:t>
            </a:r>
            <a:r>
              <a:rPr lang="ja-JP" altLang="en-US" sz="1000" kern="0" dirty="0">
                <a:latin typeface="ＭＳ Ｐ明朝" panose="02020600040205080304" pitchFamily="18" charset="-128"/>
                <a:ea typeface="ＭＳ Ｐ明朝" panose="02020600040205080304" pitchFamily="18" charset="-128"/>
              </a:rPr>
              <a:t>名五十音順・敬称略）</a:t>
            </a:r>
            <a:r>
              <a:rPr kumimoji="1" lang="ja-JP" altLang="en-US" sz="900" b="1" kern="0" dirty="0">
                <a:solidFill>
                  <a:srgbClr val="FF0000"/>
                </a:solidFill>
                <a:latin typeface="ＭＳ Ｐ明朝" panose="02020600040205080304" pitchFamily="18" charset="-128"/>
                <a:ea typeface="ＭＳ Ｐ明朝" panose="02020600040205080304" pitchFamily="18" charset="-128"/>
              </a:rPr>
              <a:t>赤字；ご出席頂いた先生　</a:t>
            </a:r>
            <a:r>
              <a:rPr kumimoji="1" lang="ja-JP" altLang="en-US" sz="900" b="1" kern="0" dirty="0">
                <a:solidFill>
                  <a:schemeClr val="accent1">
                    <a:lumMod val="75000"/>
                  </a:schemeClr>
                </a:solidFill>
                <a:latin typeface="ＭＳ Ｐ明朝" panose="02020600040205080304" pitchFamily="18" charset="-128"/>
                <a:ea typeface="ＭＳ Ｐ明朝" panose="02020600040205080304" pitchFamily="18" charset="-128"/>
              </a:rPr>
              <a:t>青字；代理の方がご出席頂いた先生</a:t>
            </a:r>
          </a:p>
        </p:txBody>
      </p:sp>
      <p:sp>
        <p:nvSpPr>
          <p:cNvPr id="12" name="テキスト ボックス 11"/>
          <p:cNvSpPr txBox="1"/>
          <p:nvPr/>
        </p:nvSpPr>
        <p:spPr>
          <a:xfrm>
            <a:off x="-1" y="176678"/>
            <a:ext cx="6857999" cy="830997"/>
          </a:xfrm>
          <a:prstGeom prst="rect">
            <a:avLst/>
          </a:prstGeom>
          <a:noFill/>
        </p:spPr>
        <p:txBody>
          <a:bodyPr wrap="square" rtlCol="0">
            <a:spAutoFit/>
          </a:bodyPr>
          <a:lstStyle/>
          <a:p>
            <a:r>
              <a:rPr lang="ja-JP" altLang="en-US" sz="1600" dirty="0">
                <a:latin typeface="ＭＳ Ｐ明朝" panose="02020600040205080304" pitchFamily="18" charset="-128"/>
                <a:ea typeface="ＭＳ Ｐ明朝" panose="02020600040205080304" pitchFamily="18" charset="-128"/>
              </a:rPr>
              <a:t>質疑応答では、フロン回収に関わる人材の確保・育成、技術者・科学者の支援や、業種区分などの意見が出され、国土交通省・経済産業省・環境省の大臣官房審議官から取り組みを聴取。</a:t>
            </a:r>
          </a:p>
        </p:txBody>
      </p:sp>
      <p:sp>
        <p:nvSpPr>
          <p:cNvPr id="2" name="テキスト ボックス 1"/>
          <p:cNvSpPr txBox="1"/>
          <p:nvPr/>
        </p:nvSpPr>
        <p:spPr>
          <a:xfrm>
            <a:off x="-1" y="3701936"/>
            <a:ext cx="6858001" cy="430887"/>
          </a:xfrm>
          <a:prstGeom prst="rect">
            <a:avLst/>
          </a:prstGeom>
          <a:noFill/>
        </p:spPr>
        <p:txBody>
          <a:bodyPr wrap="square" rtlCol="0">
            <a:spAutoFit/>
          </a:bodyPr>
          <a:lstStyle/>
          <a:p>
            <a:pPr algn="ctr"/>
            <a:r>
              <a:rPr kumimoji="1" lang="ja-JP" altLang="en-US" sz="2200" spc="600" dirty="0"/>
              <a:t>～前回の議員連盟総会以降実現した成果～</a:t>
            </a:r>
          </a:p>
        </p:txBody>
      </p:sp>
      <p:sp>
        <p:nvSpPr>
          <p:cNvPr id="11" name="テキスト ボックス 10"/>
          <p:cNvSpPr txBox="1"/>
          <p:nvPr/>
        </p:nvSpPr>
        <p:spPr>
          <a:xfrm>
            <a:off x="49113" y="4082996"/>
            <a:ext cx="6759770" cy="1785104"/>
          </a:xfrm>
          <a:prstGeom prst="rect">
            <a:avLst/>
          </a:prstGeom>
          <a:noFill/>
          <a:ln>
            <a:solidFill>
              <a:schemeClr val="tx1"/>
            </a:solidFill>
          </a:ln>
        </p:spPr>
        <p:txBody>
          <a:bodyPr wrap="square" rtlCol="0">
            <a:spAutoFit/>
          </a:bodyPr>
          <a:lstStyle/>
          <a:p>
            <a:r>
              <a:rPr lang="en-US" altLang="ja-JP" sz="2000" b="1" dirty="0">
                <a:latin typeface="+mn-ea"/>
              </a:rPr>
              <a:t>【</a:t>
            </a:r>
            <a:r>
              <a:rPr lang="ja-JP" altLang="en-US" sz="2000" b="1" dirty="0">
                <a:latin typeface="+mn-ea"/>
              </a:rPr>
              <a:t>改正フロン排出抑制法が施行されました！</a:t>
            </a:r>
            <a:r>
              <a:rPr lang="en-US" altLang="ja-JP" sz="2000" b="1" dirty="0">
                <a:latin typeface="+mn-ea"/>
              </a:rPr>
              <a:t>】</a:t>
            </a:r>
            <a:endParaRPr lang="en-US" altLang="ja-JP" b="1" dirty="0">
              <a:latin typeface="+mn-ea"/>
            </a:endParaRPr>
          </a:p>
          <a:p>
            <a:r>
              <a:rPr lang="ja-JP" altLang="en-US" dirty="0">
                <a:latin typeface="ＭＳ Ｐ明朝" panose="02020600040205080304" pitchFamily="18" charset="-128"/>
                <a:ea typeface="ＭＳ Ｐ明朝" panose="02020600040205080304" pitchFamily="18" charset="-128"/>
              </a:rPr>
              <a:t>本年４月、関係者が相互に確認・連携し、ユーザーによる機器の廃棄時のフロン類の回収が確実に行われる仕組みが施行開始。</a:t>
            </a:r>
            <a:endParaRPr lang="en-US" altLang="ja-JP" dirty="0">
              <a:latin typeface="ＭＳ Ｐ明朝" panose="02020600040205080304" pitchFamily="18" charset="-128"/>
              <a:ea typeface="ＭＳ Ｐ明朝" panose="02020600040205080304" pitchFamily="18" charset="-128"/>
            </a:endParaRPr>
          </a:p>
          <a:p>
            <a:r>
              <a:rPr lang="ja-JP" altLang="en-US" dirty="0">
                <a:latin typeface="ＭＳ Ｐ明朝" panose="02020600040205080304" pitchFamily="18" charset="-128"/>
                <a:ea typeface="ＭＳ Ｐ明朝" panose="02020600040205080304" pitchFamily="18" charset="-128"/>
              </a:rPr>
              <a:t> ・ 違反に対する直接罰の導入、回収済み証明の交付を義務付け 等</a:t>
            </a:r>
            <a:endParaRPr lang="en-US" altLang="ja-JP" dirty="0">
              <a:latin typeface="ＭＳ Ｐ明朝" panose="02020600040205080304" pitchFamily="18" charset="-128"/>
              <a:ea typeface="ＭＳ Ｐ明朝" panose="02020600040205080304" pitchFamily="18" charset="-128"/>
            </a:endParaRPr>
          </a:p>
          <a:p>
            <a:r>
              <a:rPr lang="ja-JP" altLang="en-US" dirty="0">
                <a:latin typeface="ＭＳ Ｐ明朝" panose="02020600040205080304" pitchFamily="18" charset="-128"/>
                <a:ea typeface="ＭＳ Ｐ明朝" panose="02020600040205080304" pitchFamily="18" charset="-128"/>
              </a:rPr>
              <a:t> ・ 全国説明会等を通じ周知徹底。コロナ禍での周知方法を検討中</a:t>
            </a:r>
          </a:p>
          <a:p>
            <a:r>
              <a:rPr lang="ja-JP" altLang="en-US" dirty="0">
                <a:latin typeface="ＭＳ Ｐ明朝" panose="02020600040205080304" pitchFamily="18" charset="-128"/>
                <a:ea typeface="ＭＳ Ｐ明朝" panose="02020600040205080304" pitchFamily="18" charset="-128"/>
              </a:rPr>
              <a:t> ・ 適切な作業の確保のため、「十分な知見を有する者」に係る規定</a:t>
            </a:r>
            <a:endParaRPr lang="en-US" altLang="ja-JP" dirty="0">
              <a:latin typeface="ＭＳ Ｐ明朝" panose="02020600040205080304" pitchFamily="18" charset="-128"/>
              <a:ea typeface="ＭＳ Ｐ明朝" panose="02020600040205080304" pitchFamily="18" charset="-128"/>
            </a:endParaRPr>
          </a:p>
        </p:txBody>
      </p:sp>
      <p:sp>
        <p:nvSpPr>
          <p:cNvPr id="15" name="テキスト ボックス 14"/>
          <p:cNvSpPr txBox="1"/>
          <p:nvPr/>
        </p:nvSpPr>
        <p:spPr>
          <a:xfrm>
            <a:off x="36778" y="5926679"/>
            <a:ext cx="6759770" cy="1508105"/>
          </a:xfrm>
          <a:prstGeom prst="rect">
            <a:avLst/>
          </a:prstGeom>
          <a:noFill/>
          <a:ln>
            <a:solidFill>
              <a:schemeClr val="tx1"/>
            </a:solidFill>
          </a:ln>
        </p:spPr>
        <p:txBody>
          <a:bodyPr wrap="square" rtlCol="0">
            <a:spAutoFit/>
          </a:bodyPr>
          <a:lstStyle/>
          <a:p>
            <a:r>
              <a:rPr lang="en-US" altLang="ja-JP" sz="2000" b="1" dirty="0">
                <a:latin typeface="+mn-ea"/>
              </a:rPr>
              <a:t>【</a:t>
            </a:r>
            <a:r>
              <a:rPr lang="ja-JP" altLang="en-US" sz="2000" b="1" dirty="0">
                <a:latin typeface="+mn-ea"/>
              </a:rPr>
              <a:t>建設リサイクル法の届出等情報の共有・届出様式の改定</a:t>
            </a:r>
            <a:r>
              <a:rPr lang="en-US" altLang="ja-JP" sz="2000" b="1" dirty="0">
                <a:latin typeface="+mn-ea"/>
              </a:rPr>
              <a:t>】</a:t>
            </a:r>
            <a:endParaRPr lang="en-US" altLang="ja-JP" b="1" dirty="0">
              <a:latin typeface="+mn-ea"/>
            </a:endParaRPr>
          </a:p>
          <a:p>
            <a:r>
              <a:rPr lang="ja-JP" altLang="en-US" dirty="0">
                <a:latin typeface="ＭＳ Ｐ明朝" panose="02020600040205080304" pitchFamily="18" charset="-128"/>
                <a:ea typeface="ＭＳ Ｐ明朝" panose="02020600040205080304" pitchFamily="18" charset="-128"/>
              </a:rPr>
              <a:t>建物解体時のフロンの取扱いについて、各都道府県建設リサイクル法担当部局長に対してフロン担当部局への情報提供に関する通知を令和２年３月</a:t>
            </a:r>
            <a:r>
              <a:rPr lang="en-US" altLang="ja-JP" dirty="0">
                <a:latin typeface="ＭＳ Ｐ明朝" panose="02020600040205080304" pitchFamily="18" charset="-128"/>
                <a:ea typeface="ＭＳ Ｐ明朝" panose="02020600040205080304" pitchFamily="18" charset="-128"/>
              </a:rPr>
              <a:t>19</a:t>
            </a:r>
            <a:r>
              <a:rPr lang="ja-JP" altLang="en-US" dirty="0">
                <a:latin typeface="ＭＳ Ｐ明朝" panose="02020600040205080304" pitchFamily="18" charset="-128"/>
                <a:ea typeface="ＭＳ Ｐ明朝" panose="02020600040205080304" pitchFamily="18" charset="-128"/>
              </a:rPr>
              <a:t>日付けで発出。また、改正フロン法の施行に伴う建設リサイクル法届出様式の改正が図られることとなった。</a:t>
            </a:r>
          </a:p>
        </p:txBody>
      </p:sp>
      <p:sp>
        <p:nvSpPr>
          <p:cNvPr id="16" name="テキスト ボックス 15"/>
          <p:cNvSpPr txBox="1"/>
          <p:nvPr/>
        </p:nvSpPr>
        <p:spPr>
          <a:xfrm>
            <a:off x="3304627" y="9732339"/>
            <a:ext cx="3553374" cy="223587"/>
          </a:xfrm>
          <a:prstGeom prst="rect">
            <a:avLst/>
          </a:prstGeom>
          <a:noFill/>
        </p:spPr>
        <p:txBody>
          <a:bodyPr wrap="square" rtlCol="0">
            <a:spAutoFit/>
          </a:bodyPr>
          <a:lstStyle/>
          <a:p>
            <a:pPr algn="r"/>
            <a:r>
              <a:rPr lang="ja-JP" altLang="en-US" sz="853">
                <a:latin typeface="ＭＳ Ｐ明朝" panose="02020600040205080304" pitchFamily="18" charset="-128"/>
                <a:ea typeface="ＭＳ Ｐ明朝" panose="02020600040205080304" pitchFamily="18" charset="-128"/>
              </a:rPr>
              <a:t>発行；</a:t>
            </a:r>
            <a:r>
              <a:rPr lang="ja-JP" altLang="en-US" sz="853" dirty="0">
                <a:latin typeface="ＭＳ Ｐ明朝" panose="02020600040205080304" pitchFamily="18" charset="-128"/>
                <a:ea typeface="ＭＳ Ｐ明朝" panose="02020600040205080304" pitchFamily="18" charset="-128"/>
              </a:rPr>
              <a:t>空調と地球環境を考える</a:t>
            </a:r>
            <a:r>
              <a:rPr lang="ja-JP" altLang="en-US" sz="853">
                <a:latin typeface="ＭＳ Ｐ明朝" panose="02020600040205080304" pitchFamily="18" charset="-128"/>
                <a:ea typeface="ＭＳ Ｐ明朝" panose="02020600040205080304" pitchFamily="18" charset="-128"/>
              </a:rPr>
              <a:t>議員連盟事務局</a:t>
            </a:r>
            <a:endParaRPr lang="ja-JP" altLang="en-US" sz="853" dirty="0">
              <a:latin typeface="ＭＳ Ｐ明朝" panose="02020600040205080304" pitchFamily="18" charset="-128"/>
              <a:ea typeface="ＭＳ Ｐ明朝" panose="02020600040205080304" pitchFamily="18" charset="-128"/>
            </a:endParaRPr>
          </a:p>
        </p:txBody>
      </p:sp>
      <p:sp>
        <p:nvSpPr>
          <p:cNvPr id="20" name="テキスト ボックス 19"/>
          <p:cNvSpPr txBox="1"/>
          <p:nvPr/>
        </p:nvSpPr>
        <p:spPr>
          <a:xfrm>
            <a:off x="50426" y="7471505"/>
            <a:ext cx="6759770" cy="677108"/>
          </a:xfrm>
          <a:prstGeom prst="rect">
            <a:avLst/>
          </a:prstGeom>
          <a:noFill/>
          <a:ln>
            <a:noFill/>
          </a:ln>
        </p:spPr>
        <p:txBody>
          <a:bodyPr wrap="square" rtlCol="0">
            <a:spAutoFit/>
          </a:bodyPr>
          <a:lstStyle/>
          <a:p>
            <a:r>
              <a:rPr lang="ja-JP" altLang="en-US" sz="1900" b="1" dirty="0">
                <a:solidFill>
                  <a:schemeClr val="accent6">
                    <a:lumMod val="75000"/>
                  </a:schemeClr>
                </a:solidFill>
                <a:latin typeface="ＭＳ Ｐ明朝" panose="02020600040205080304" pitchFamily="18" charset="-128"/>
                <a:ea typeface="ＭＳ Ｐ明朝" panose="02020600040205080304" pitchFamily="18" charset="-128"/>
              </a:rPr>
              <a:t>引き続き、回収率向上のため、現場の皆さんが誇りを持って取り組んで頂けるよう、政策の実現を政治主導で求めて参ります！</a:t>
            </a:r>
          </a:p>
        </p:txBody>
      </p:sp>
      <p:pic>
        <p:nvPicPr>
          <p:cNvPr id="17" name="図 16"/>
          <p:cNvPicPr>
            <a:picLocks noChangeAspect="1"/>
          </p:cNvPicPr>
          <p:nvPr/>
        </p:nvPicPr>
        <p:blipFill rotWithShape="1">
          <a:blip r:embed="rId2" cstate="print">
            <a:extLst>
              <a:ext uri="{28A0092B-C50C-407E-A947-70E740481C1C}">
                <a14:useLocalDpi xmlns:a14="http://schemas.microsoft.com/office/drawing/2010/main" val="0"/>
              </a:ext>
            </a:extLst>
          </a:blip>
          <a:srcRect l="15800" t="7190" r="16370"/>
          <a:stretch/>
        </p:blipFill>
        <p:spPr>
          <a:xfrm>
            <a:off x="4633733" y="1436878"/>
            <a:ext cx="1948070" cy="1771216"/>
          </a:xfrm>
          <a:prstGeom prst="rect">
            <a:avLst/>
          </a:prstGeom>
        </p:spPr>
      </p:pic>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l="17446" r="11162"/>
          <a:stretch/>
        </p:blipFill>
        <p:spPr>
          <a:xfrm>
            <a:off x="357808" y="1448560"/>
            <a:ext cx="1908313" cy="1776189"/>
          </a:xfrm>
          <a:prstGeom prst="rect">
            <a:avLst/>
          </a:prstGeom>
        </p:spPr>
      </p:pic>
      <p:pic>
        <p:nvPicPr>
          <p:cNvPr id="19" name="図 18"/>
          <p:cNvPicPr>
            <a:picLocks noChangeAspect="1"/>
          </p:cNvPicPr>
          <p:nvPr/>
        </p:nvPicPr>
        <p:blipFill rotWithShape="1">
          <a:blip r:embed="rId4" cstate="print">
            <a:extLst>
              <a:ext uri="{28A0092B-C50C-407E-A947-70E740481C1C}">
                <a14:useLocalDpi xmlns:a14="http://schemas.microsoft.com/office/drawing/2010/main" val="0"/>
              </a:ext>
            </a:extLst>
          </a:blip>
          <a:srcRect l="15493" r="13152"/>
          <a:stretch/>
        </p:blipFill>
        <p:spPr>
          <a:xfrm>
            <a:off x="2525173" y="1458831"/>
            <a:ext cx="1868556" cy="1740095"/>
          </a:xfrm>
          <a:prstGeom prst="rect">
            <a:avLst/>
          </a:prstGeom>
        </p:spPr>
      </p:pic>
      <p:sp>
        <p:nvSpPr>
          <p:cNvPr id="3" name="テキスト ボックス 2"/>
          <p:cNvSpPr txBox="1"/>
          <p:nvPr/>
        </p:nvSpPr>
        <p:spPr>
          <a:xfrm>
            <a:off x="4633733" y="3102273"/>
            <a:ext cx="2031325" cy="584775"/>
          </a:xfrm>
          <a:prstGeom prst="rect">
            <a:avLst/>
          </a:prstGeom>
          <a:solidFill>
            <a:schemeClr val="bg1"/>
          </a:solidFill>
          <a:ln>
            <a:solidFill>
              <a:schemeClr val="tx1"/>
            </a:solidFill>
          </a:ln>
        </p:spPr>
        <p:txBody>
          <a:bodyPr wrap="none" rtlCol="0">
            <a:spAutoFit/>
          </a:bodyPr>
          <a:lstStyle/>
          <a:p>
            <a:pPr algn="ctr"/>
            <a:r>
              <a:rPr lang="ja-JP" altLang="en-US" sz="1600" dirty="0"/>
              <a:t>国土交通省</a:t>
            </a:r>
            <a:endParaRPr lang="en-US" altLang="ja-JP" sz="1600" dirty="0"/>
          </a:p>
          <a:p>
            <a:pPr algn="ctr"/>
            <a:r>
              <a:rPr kumimoji="1" lang="ja-JP" altLang="en-US" sz="1600" dirty="0"/>
              <a:t>天河大臣官房審議官</a:t>
            </a:r>
          </a:p>
        </p:txBody>
      </p:sp>
      <p:sp>
        <p:nvSpPr>
          <p:cNvPr id="13" name="テキスト ボックス 12"/>
          <p:cNvSpPr txBox="1"/>
          <p:nvPr/>
        </p:nvSpPr>
        <p:spPr>
          <a:xfrm>
            <a:off x="2443789" y="3102273"/>
            <a:ext cx="2031325" cy="584775"/>
          </a:xfrm>
          <a:prstGeom prst="rect">
            <a:avLst/>
          </a:prstGeom>
          <a:solidFill>
            <a:schemeClr val="bg1"/>
          </a:solidFill>
          <a:ln>
            <a:solidFill>
              <a:schemeClr val="tx1"/>
            </a:solidFill>
          </a:ln>
        </p:spPr>
        <p:txBody>
          <a:bodyPr wrap="none" rtlCol="0">
            <a:spAutoFit/>
          </a:bodyPr>
          <a:lstStyle/>
          <a:p>
            <a:pPr algn="ctr"/>
            <a:r>
              <a:rPr lang="ja-JP" altLang="en-US" sz="1600" dirty="0"/>
              <a:t>経済産業省</a:t>
            </a:r>
            <a:endParaRPr lang="en-US" altLang="ja-JP" sz="1600" dirty="0"/>
          </a:p>
          <a:p>
            <a:pPr algn="ctr"/>
            <a:r>
              <a:rPr kumimoji="1" lang="ja-JP" altLang="en-US" sz="1600" dirty="0"/>
              <a:t>安居大臣官房審議官</a:t>
            </a:r>
          </a:p>
        </p:txBody>
      </p:sp>
      <p:sp>
        <p:nvSpPr>
          <p:cNvPr id="14" name="テキスト ボックス 13"/>
          <p:cNvSpPr txBox="1"/>
          <p:nvPr/>
        </p:nvSpPr>
        <p:spPr>
          <a:xfrm>
            <a:off x="249728" y="3102273"/>
            <a:ext cx="2031325" cy="584775"/>
          </a:xfrm>
          <a:prstGeom prst="rect">
            <a:avLst/>
          </a:prstGeom>
          <a:solidFill>
            <a:schemeClr val="bg1"/>
          </a:solidFill>
          <a:ln>
            <a:solidFill>
              <a:schemeClr val="tx1"/>
            </a:solidFill>
          </a:ln>
        </p:spPr>
        <p:txBody>
          <a:bodyPr wrap="none" rtlCol="0">
            <a:spAutoFit/>
          </a:bodyPr>
          <a:lstStyle/>
          <a:p>
            <a:pPr algn="ctr"/>
            <a:r>
              <a:rPr lang="ja-JP" altLang="en-US" sz="1600" dirty="0"/>
              <a:t>環境省</a:t>
            </a:r>
            <a:endParaRPr lang="en-US" altLang="ja-JP" sz="1600" dirty="0"/>
          </a:p>
          <a:p>
            <a:pPr algn="ctr"/>
            <a:r>
              <a:rPr lang="ja-JP" altLang="en-US" sz="1600" dirty="0"/>
              <a:t>白石大臣官房審議官</a:t>
            </a:r>
            <a:endParaRPr kumimoji="1" lang="ja-JP" altLang="en-US" sz="1600" dirty="0"/>
          </a:p>
        </p:txBody>
      </p:sp>
      <p:sp>
        <p:nvSpPr>
          <p:cNvPr id="22" name="テキスト ボックス 21"/>
          <p:cNvSpPr txBox="1"/>
          <p:nvPr/>
        </p:nvSpPr>
        <p:spPr>
          <a:xfrm>
            <a:off x="1036235" y="1050333"/>
            <a:ext cx="5080681" cy="400110"/>
          </a:xfrm>
          <a:prstGeom prst="rect">
            <a:avLst/>
          </a:prstGeom>
          <a:noFill/>
        </p:spPr>
        <p:txBody>
          <a:bodyPr wrap="square" rtlCol="0">
            <a:spAutoFit/>
          </a:bodyPr>
          <a:lstStyle/>
          <a:p>
            <a:pPr algn="dist"/>
            <a:r>
              <a:rPr lang="ja-JP" altLang="en-US" sz="2000" b="1" spc="-100" dirty="0">
                <a:latin typeface="ＤＦ特太ゴシック体" panose="020B0509000000000000" pitchFamily="49" charset="-128"/>
                <a:ea typeface="ＤＦ特太ゴシック体" panose="020B0509000000000000" pitchFamily="49" charset="-128"/>
              </a:rPr>
              <a:t>各省幹部より取り組み状況説明を聴取</a:t>
            </a:r>
            <a:endParaRPr lang="en-US" altLang="ja-JP" sz="2000" b="1" spc="-100"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63243400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1217</TotalTime>
  <Words>958</Words>
  <Application>Microsoft Office PowerPoint</Application>
  <PresentationFormat>A4 210 x 297 mm</PresentationFormat>
  <Paragraphs>57</Paragraphs>
  <Slides>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ＤＦ特太ゴシック体</vt:lpstr>
      <vt:lpstr>ＭＳ Ｐゴシック</vt:lpstr>
      <vt:lpstr>ＭＳ Ｐ明朝</vt:lpstr>
      <vt:lpstr>ＭＳ 明朝</vt:lpstr>
      <vt:lpstr>游ゴシック</vt:lpstr>
      <vt:lpstr>Arial</vt:lpstr>
      <vt:lpstr>Calibri</vt:lpstr>
      <vt:lpstr>Calibri Light</vt:lpstr>
      <vt:lpstr>Office テーマ</vt:lpstr>
      <vt:lpstr>空調議連ＮＥＷＳ</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井上 篤</dc:creator>
  <cp:lastModifiedBy>池田 美智子</cp:lastModifiedBy>
  <cp:revision>146</cp:revision>
  <cp:lastPrinted>2020-11-24T00:26:10Z</cp:lastPrinted>
  <dcterms:created xsi:type="dcterms:W3CDTF">2018-06-06T06:52:41Z</dcterms:created>
  <dcterms:modified xsi:type="dcterms:W3CDTF">2021-01-13T00:19:37Z</dcterms:modified>
</cp:coreProperties>
</file>